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62"/>
  </p:notesMasterIdLst>
  <p:handoutMasterIdLst>
    <p:handoutMasterId r:id="rId63"/>
  </p:handoutMasterIdLst>
  <p:sldIdLst>
    <p:sldId id="256" r:id="rId2"/>
    <p:sldId id="353" r:id="rId3"/>
    <p:sldId id="352" r:id="rId4"/>
    <p:sldId id="355" r:id="rId5"/>
    <p:sldId id="356" r:id="rId6"/>
    <p:sldId id="359" r:id="rId7"/>
    <p:sldId id="360" r:id="rId8"/>
    <p:sldId id="329" r:id="rId9"/>
    <p:sldId id="333" r:id="rId10"/>
    <p:sldId id="362" r:id="rId11"/>
    <p:sldId id="344" r:id="rId12"/>
    <p:sldId id="332" r:id="rId13"/>
    <p:sldId id="346" r:id="rId14"/>
    <p:sldId id="349" r:id="rId15"/>
    <p:sldId id="304" r:id="rId16"/>
    <p:sldId id="345" r:id="rId17"/>
    <p:sldId id="348" r:id="rId18"/>
    <p:sldId id="363" r:id="rId19"/>
    <p:sldId id="350" r:id="rId20"/>
    <p:sldId id="351" r:id="rId21"/>
    <p:sldId id="336" r:id="rId22"/>
    <p:sldId id="319" r:id="rId23"/>
    <p:sldId id="320" r:id="rId24"/>
    <p:sldId id="323" r:id="rId25"/>
    <p:sldId id="324" r:id="rId26"/>
    <p:sldId id="325" r:id="rId27"/>
    <p:sldId id="326" r:id="rId28"/>
    <p:sldId id="334" r:id="rId29"/>
    <p:sldId id="330" r:id="rId30"/>
    <p:sldId id="302" r:id="rId31"/>
    <p:sldId id="310" r:id="rId32"/>
    <p:sldId id="311" r:id="rId33"/>
    <p:sldId id="318" r:id="rId34"/>
    <p:sldId id="335" r:id="rId35"/>
    <p:sldId id="316" r:id="rId36"/>
    <p:sldId id="337" r:id="rId37"/>
    <p:sldId id="328" r:id="rId38"/>
    <p:sldId id="364" r:id="rId39"/>
    <p:sldId id="338" r:id="rId40"/>
    <p:sldId id="340" r:id="rId41"/>
    <p:sldId id="339" r:id="rId42"/>
    <p:sldId id="341" r:id="rId43"/>
    <p:sldId id="342" r:id="rId44"/>
    <p:sldId id="381" r:id="rId45"/>
    <p:sldId id="343" r:id="rId46"/>
    <p:sldId id="366" r:id="rId47"/>
    <p:sldId id="365" r:id="rId48"/>
    <p:sldId id="367" r:id="rId49"/>
    <p:sldId id="368" r:id="rId50"/>
    <p:sldId id="373" r:id="rId51"/>
    <p:sldId id="372" r:id="rId52"/>
    <p:sldId id="374" r:id="rId53"/>
    <p:sldId id="375" r:id="rId54"/>
    <p:sldId id="376" r:id="rId55"/>
    <p:sldId id="380" r:id="rId56"/>
    <p:sldId id="377" r:id="rId57"/>
    <p:sldId id="378" r:id="rId58"/>
    <p:sldId id="379" r:id="rId59"/>
    <p:sldId id="371" r:id="rId60"/>
    <p:sldId id="292" r:id="rId61"/>
  </p:sldIdLst>
  <p:sldSz cx="12192000" cy="6858000"/>
  <p:notesSz cx="9926638" cy="679767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66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393185"/>
    <a:srgbClr val="002B82"/>
    <a:srgbClr val="4A206A"/>
    <a:srgbClr val="E31E24"/>
    <a:srgbClr val="F39314"/>
    <a:srgbClr val="2E31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53" autoAdjust="0"/>
    <p:restoredTop sz="95000" autoAdjust="0"/>
  </p:normalViewPr>
  <p:slideViewPr>
    <p:cSldViewPr showGuides="1">
      <p:cViewPr varScale="1">
        <p:scale>
          <a:sx n="109" d="100"/>
          <a:sy n="109" d="100"/>
        </p:scale>
        <p:origin x="792" y="96"/>
      </p:cViewPr>
      <p:guideLst>
        <p:guide orient="horz" pos="1752"/>
        <p:guide pos="665"/>
      </p:guideLst>
    </p:cSldViewPr>
  </p:slideViewPr>
  <p:outlineViewPr>
    <p:cViewPr>
      <p:scale>
        <a:sx n="33" d="100"/>
        <a:sy n="33" d="100"/>
      </p:scale>
      <p:origin x="0" y="-5659"/>
    </p:cViewPr>
  </p:outlineViewPr>
  <p:notesTextViewPr>
    <p:cViewPr>
      <p:scale>
        <a:sx n="1" d="1"/>
        <a:sy n="1" d="1"/>
      </p:scale>
      <p:origin x="0" y="0"/>
    </p:cViewPr>
  </p:notesTextViewPr>
  <p:notesViewPr>
    <p:cSldViewPr>
      <p:cViewPr varScale="1">
        <p:scale>
          <a:sx n="128" d="100"/>
          <a:sy n="128" d="100"/>
        </p:scale>
        <p:origin x="4884" y="13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ECFA78EB-A17D-4DEB-ADC3-58691BEE7E2B}" type="datetimeFigureOut">
              <a:rPr lang="pl-PL" smtClean="0"/>
              <a:t>2023-02-27</a:t>
            </a:fld>
            <a:endParaRPr lang="pl-PL"/>
          </a:p>
        </p:txBody>
      </p:sp>
      <p:sp>
        <p:nvSpPr>
          <p:cNvPr id="4" name="Symbol zastępczy stopki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70529776-1C07-4EBA-9860-AFD684055838}" type="slidenum">
              <a:rPr lang="pl-PL" smtClean="0"/>
              <a:t>‹#›</a:t>
            </a:fld>
            <a:endParaRPr lang="pl-PL"/>
          </a:p>
        </p:txBody>
      </p:sp>
    </p:spTree>
    <p:extLst>
      <p:ext uri="{BB962C8B-B14F-4D97-AF65-F5344CB8AC3E}">
        <p14:creationId xmlns:p14="http://schemas.microsoft.com/office/powerpoint/2010/main" val="2102014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1261A48C-7AB4-4432-82D3-5020B422F8CB}" type="datetimeFigureOut">
              <a:rPr lang="pl-PL" smtClean="0"/>
              <a:t>2023-02-27</a:t>
            </a:fld>
            <a:endParaRPr lang="pl-PL"/>
          </a:p>
        </p:txBody>
      </p:sp>
      <p:sp>
        <p:nvSpPr>
          <p:cNvPr id="4" name="Symbol zastępczy obrazu slajd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69E1A6A5-6D4E-4617-A015-458F3EFD4BF7}" type="slidenum">
              <a:rPr lang="pl-PL" smtClean="0"/>
              <a:t>‹#›</a:t>
            </a:fld>
            <a:endParaRPr lang="pl-PL"/>
          </a:p>
        </p:txBody>
      </p:sp>
    </p:spTree>
    <p:extLst>
      <p:ext uri="{BB962C8B-B14F-4D97-AF65-F5344CB8AC3E}">
        <p14:creationId xmlns:p14="http://schemas.microsoft.com/office/powerpoint/2010/main" val="911277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9E1A6A5-6D4E-4617-A015-458F3EFD4BF7}" type="slidenum">
              <a:rPr lang="pl-PL" smtClean="0"/>
              <a:t>1</a:t>
            </a:fld>
            <a:endParaRPr lang="pl-PL"/>
          </a:p>
        </p:txBody>
      </p:sp>
    </p:spTree>
    <p:extLst>
      <p:ext uri="{BB962C8B-B14F-4D97-AF65-F5344CB8AC3E}">
        <p14:creationId xmlns:p14="http://schemas.microsoft.com/office/powerpoint/2010/main" val="2118627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10</a:t>
            </a:fld>
            <a:endParaRPr lang="pl-PL"/>
          </a:p>
        </p:txBody>
      </p:sp>
    </p:spTree>
    <p:extLst>
      <p:ext uri="{BB962C8B-B14F-4D97-AF65-F5344CB8AC3E}">
        <p14:creationId xmlns:p14="http://schemas.microsoft.com/office/powerpoint/2010/main" val="1869644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11</a:t>
            </a:fld>
            <a:endParaRPr lang="pl-PL"/>
          </a:p>
        </p:txBody>
      </p:sp>
    </p:spTree>
    <p:extLst>
      <p:ext uri="{BB962C8B-B14F-4D97-AF65-F5344CB8AC3E}">
        <p14:creationId xmlns:p14="http://schemas.microsoft.com/office/powerpoint/2010/main" val="10458857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12</a:t>
            </a:fld>
            <a:endParaRPr lang="pl-PL"/>
          </a:p>
        </p:txBody>
      </p:sp>
    </p:spTree>
    <p:extLst>
      <p:ext uri="{BB962C8B-B14F-4D97-AF65-F5344CB8AC3E}">
        <p14:creationId xmlns:p14="http://schemas.microsoft.com/office/powerpoint/2010/main" val="3964774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13</a:t>
            </a:fld>
            <a:endParaRPr lang="pl-PL"/>
          </a:p>
        </p:txBody>
      </p:sp>
    </p:spTree>
    <p:extLst>
      <p:ext uri="{BB962C8B-B14F-4D97-AF65-F5344CB8AC3E}">
        <p14:creationId xmlns:p14="http://schemas.microsoft.com/office/powerpoint/2010/main" val="2944701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14</a:t>
            </a:fld>
            <a:endParaRPr lang="pl-PL"/>
          </a:p>
        </p:txBody>
      </p:sp>
    </p:spTree>
    <p:extLst>
      <p:ext uri="{BB962C8B-B14F-4D97-AF65-F5344CB8AC3E}">
        <p14:creationId xmlns:p14="http://schemas.microsoft.com/office/powerpoint/2010/main" val="3257858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15</a:t>
            </a:fld>
            <a:endParaRPr lang="pl-PL"/>
          </a:p>
        </p:txBody>
      </p:sp>
    </p:spTree>
    <p:extLst>
      <p:ext uri="{BB962C8B-B14F-4D97-AF65-F5344CB8AC3E}">
        <p14:creationId xmlns:p14="http://schemas.microsoft.com/office/powerpoint/2010/main" val="146711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16</a:t>
            </a:fld>
            <a:endParaRPr lang="pl-PL"/>
          </a:p>
        </p:txBody>
      </p:sp>
    </p:spTree>
    <p:extLst>
      <p:ext uri="{BB962C8B-B14F-4D97-AF65-F5344CB8AC3E}">
        <p14:creationId xmlns:p14="http://schemas.microsoft.com/office/powerpoint/2010/main" val="25066358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17</a:t>
            </a:fld>
            <a:endParaRPr lang="pl-PL"/>
          </a:p>
        </p:txBody>
      </p:sp>
    </p:spTree>
    <p:extLst>
      <p:ext uri="{BB962C8B-B14F-4D97-AF65-F5344CB8AC3E}">
        <p14:creationId xmlns:p14="http://schemas.microsoft.com/office/powerpoint/2010/main" val="12872969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18</a:t>
            </a:fld>
            <a:endParaRPr lang="pl-PL"/>
          </a:p>
        </p:txBody>
      </p:sp>
    </p:spTree>
    <p:extLst>
      <p:ext uri="{BB962C8B-B14F-4D97-AF65-F5344CB8AC3E}">
        <p14:creationId xmlns:p14="http://schemas.microsoft.com/office/powerpoint/2010/main" val="41239881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19</a:t>
            </a:fld>
            <a:endParaRPr lang="pl-PL"/>
          </a:p>
        </p:txBody>
      </p:sp>
    </p:spTree>
    <p:extLst>
      <p:ext uri="{BB962C8B-B14F-4D97-AF65-F5344CB8AC3E}">
        <p14:creationId xmlns:p14="http://schemas.microsoft.com/office/powerpoint/2010/main" val="846149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9E1A6A5-6D4E-4617-A015-458F3EFD4BF7}" type="slidenum">
              <a:rPr lang="pl-PL" smtClean="0"/>
              <a:t>2</a:t>
            </a:fld>
            <a:endParaRPr lang="pl-PL"/>
          </a:p>
        </p:txBody>
      </p:sp>
    </p:spTree>
    <p:extLst>
      <p:ext uri="{BB962C8B-B14F-4D97-AF65-F5344CB8AC3E}">
        <p14:creationId xmlns:p14="http://schemas.microsoft.com/office/powerpoint/2010/main" val="37364264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20</a:t>
            </a:fld>
            <a:endParaRPr lang="pl-PL"/>
          </a:p>
        </p:txBody>
      </p:sp>
    </p:spTree>
    <p:extLst>
      <p:ext uri="{BB962C8B-B14F-4D97-AF65-F5344CB8AC3E}">
        <p14:creationId xmlns:p14="http://schemas.microsoft.com/office/powerpoint/2010/main" val="5178390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21</a:t>
            </a:fld>
            <a:endParaRPr lang="pl-PL"/>
          </a:p>
        </p:txBody>
      </p:sp>
    </p:spTree>
    <p:extLst>
      <p:ext uri="{BB962C8B-B14F-4D97-AF65-F5344CB8AC3E}">
        <p14:creationId xmlns:p14="http://schemas.microsoft.com/office/powerpoint/2010/main" val="10701191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22</a:t>
            </a:fld>
            <a:endParaRPr lang="pl-PL"/>
          </a:p>
        </p:txBody>
      </p:sp>
    </p:spTree>
    <p:extLst>
      <p:ext uri="{BB962C8B-B14F-4D97-AF65-F5344CB8AC3E}">
        <p14:creationId xmlns:p14="http://schemas.microsoft.com/office/powerpoint/2010/main" val="24239376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23</a:t>
            </a:fld>
            <a:endParaRPr lang="pl-PL"/>
          </a:p>
        </p:txBody>
      </p:sp>
    </p:spTree>
    <p:extLst>
      <p:ext uri="{BB962C8B-B14F-4D97-AF65-F5344CB8AC3E}">
        <p14:creationId xmlns:p14="http://schemas.microsoft.com/office/powerpoint/2010/main" val="2377500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24</a:t>
            </a:fld>
            <a:endParaRPr lang="pl-PL"/>
          </a:p>
        </p:txBody>
      </p:sp>
    </p:spTree>
    <p:extLst>
      <p:ext uri="{BB962C8B-B14F-4D97-AF65-F5344CB8AC3E}">
        <p14:creationId xmlns:p14="http://schemas.microsoft.com/office/powerpoint/2010/main" val="42298775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25</a:t>
            </a:fld>
            <a:endParaRPr lang="pl-PL"/>
          </a:p>
        </p:txBody>
      </p:sp>
    </p:spTree>
    <p:extLst>
      <p:ext uri="{BB962C8B-B14F-4D97-AF65-F5344CB8AC3E}">
        <p14:creationId xmlns:p14="http://schemas.microsoft.com/office/powerpoint/2010/main" val="36033468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26</a:t>
            </a:fld>
            <a:endParaRPr lang="pl-PL"/>
          </a:p>
        </p:txBody>
      </p:sp>
    </p:spTree>
    <p:extLst>
      <p:ext uri="{BB962C8B-B14F-4D97-AF65-F5344CB8AC3E}">
        <p14:creationId xmlns:p14="http://schemas.microsoft.com/office/powerpoint/2010/main" val="42868191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27</a:t>
            </a:fld>
            <a:endParaRPr lang="pl-PL"/>
          </a:p>
        </p:txBody>
      </p:sp>
    </p:spTree>
    <p:extLst>
      <p:ext uri="{BB962C8B-B14F-4D97-AF65-F5344CB8AC3E}">
        <p14:creationId xmlns:p14="http://schemas.microsoft.com/office/powerpoint/2010/main" val="20469243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28</a:t>
            </a:fld>
            <a:endParaRPr lang="pl-PL"/>
          </a:p>
        </p:txBody>
      </p:sp>
    </p:spTree>
    <p:extLst>
      <p:ext uri="{BB962C8B-B14F-4D97-AF65-F5344CB8AC3E}">
        <p14:creationId xmlns:p14="http://schemas.microsoft.com/office/powerpoint/2010/main" val="17524780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29</a:t>
            </a:fld>
            <a:endParaRPr lang="pl-PL"/>
          </a:p>
        </p:txBody>
      </p:sp>
    </p:spTree>
    <p:extLst>
      <p:ext uri="{BB962C8B-B14F-4D97-AF65-F5344CB8AC3E}">
        <p14:creationId xmlns:p14="http://schemas.microsoft.com/office/powerpoint/2010/main" val="38264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9E1A6A5-6D4E-4617-A015-458F3EFD4BF7}" type="slidenum">
              <a:rPr lang="pl-PL" smtClean="0"/>
              <a:t>3</a:t>
            </a:fld>
            <a:endParaRPr lang="pl-PL"/>
          </a:p>
        </p:txBody>
      </p:sp>
    </p:spTree>
    <p:extLst>
      <p:ext uri="{BB962C8B-B14F-4D97-AF65-F5344CB8AC3E}">
        <p14:creationId xmlns:p14="http://schemas.microsoft.com/office/powerpoint/2010/main" val="27195089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30</a:t>
            </a:fld>
            <a:endParaRPr lang="pl-PL"/>
          </a:p>
        </p:txBody>
      </p:sp>
    </p:spTree>
    <p:extLst>
      <p:ext uri="{BB962C8B-B14F-4D97-AF65-F5344CB8AC3E}">
        <p14:creationId xmlns:p14="http://schemas.microsoft.com/office/powerpoint/2010/main" val="13277727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31</a:t>
            </a:fld>
            <a:endParaRPr lang="pl-PL"/>
          </a:p>
        </p:txBody>
      </p:sp>
    </p:spTree>
    <p:extLst>
      <p:ext uri="{BB962C8B-B14F-4D97-AF65-F5344CB8AC3E}">
        <p14:creationId xmlns:p14="http://schemas.microsoft.com/office/powerpoint/2010/main" val="5392019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32</a:t>
            </a:fld>
            <a:endParaRPr lang="pl-PL"/>
          </a:p>
        </p:txBody>
      </p:sp>
    </p:spTree>
    <p:extLst>
      <p:ext uri="{BB962C8B-B14F-4D97-AF65-F5344CB8AC3E}">
        <p14:creationId xmlns:p14="http://schemas.microsoft.com/office/powerpoint/2010/main" val="38620231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33</a:t>
            </a:fld>
            <a:endParaRPr lang="pl-PL"/>
          </a:p>
        </p:txBody>
      </p:sp>
    </p:spTree>
    <p:extLst>
      <p:ext uri="{BB962C8B-B14F-4D97-AF65-F5344CB8AC3E}">
        <p14:creationId xmlns:p14="http://schemas.microsoft.com/office/powerpoint/2010/main" val="13733909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34</a:t>
            </a:fld>
            <a:endParaRPr lang="pl-PL"/>
          </a:p>
        </p:txBody>
      </p:sp>
    </p:spTree>
    <p:extLst>
      <p:ext uri="{BB962C8B-B14F-4D97-AF65-F5344CB8AC3E}">
        <p14:creationId xmlns:p14="http://schemas.microsoft.com/office/powerpoint/2010/main" val="38751856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35</a:t>
            </a:fld>
            <a:endParaRPr lang="pl-PL"/>
          </a:p>
        </p:txBody>
      </p:sp>
    </p:spTree>
    <p:extLst>
      <p:ext uri="{BB962C8B-B14F-4D97-AF65-F5344CB8AC3E}">
        <p14:creationId xmlns:p14="http://schemas.microsoft.com/office/powerpoint/2010/main" val="30432016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36</a:t>
            </a:fld>
            <a:endParaRPr lang="pl-PL"/>
          </a:p>
        </p:txBody>
      </p:sp>
    </p:spTree>
    <p:extLst>
      <p:ext uri="{BB962C8B-B14F-4D97-AF65-F5344CB8AC3E}">
        <p14:creationId xmlns:p14="http://schemas.microsoft.com/office/powerpoint/2010/main" val="162433001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37</a:t>
            </a:fld>
            <a:endParaRPr lang="pl-PL"/>
          </a:p>
        </p:txBody>
      </p:sp>
    </p:spTree>
    <p:extLst>
      <p:ext uri="{BB962C8B-B14F-4D97-AF65-F5344CB8AC3E}">
        <p14:creationId xmlns:p14="http://schemas.microsoft.com/office/powerpoint/2010/main" val="31646029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38</a:t>
            </a:fld>
            <a:endParaRPr lang="pl-PL"/>
          </a:p>
        </p:txBody>
      </p:sp>
    </p:spTree>
    <p:extLst>
      <p:ext uri="{BB962C8B-B14F-4D97-AF65-F5344CB8AC3E}">
        <p14:creationId xmlns:p14="http://schemas.microsoft.com/office/powerpoint/2010/main" val="30938919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39</a:t>
            </a:fld>
            <a:endParaRPr lang="pl-PL"/>
          </a:p>
        </p:txBody>
      </p:sp>
    </p:spTree>
    <p:extLst>
      <p:ext uri="{BB962C8B-B14F-4D97-AF65-F5344CB8AC3E}">
        <p14:creationId xmlns:p14="http://schemas.microsoft.com/office/powerpoint/2010/main" val="3770549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a:t>
            </a:fld>
            <a:endParaRPr lang="pl-PL"/>
          </a:p>
        </p:txBody>
      </p:sp>
    </p:spTree>
    <p:extLst>
      <p:ext uri="{BB962C8B-B14F-4D97-AF65-F5344CB8AC3E}">
        <p14:creationId xmlns:p14="http://schemas.microsoft.com/office/powerpoint/2010/main" val="324906154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40</a:t>
            </a:fld>
            <a:endParaRPr lang="pl-PL"/>
          </a:p>
        </p:txBody>
      </p:sp>
    </p:spTree>
    <p:extLst>
      <p:ext uri="{BB962C8B-B14F-4D97-AF65-F5344CB8AC3E}">
        <p14:creationId xmlns:p14="http://schemas.microsoft.com/office/powerpoint/2010/main" val="392573226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41</a:t>
            </a:fld>
            <a:endParaRPr lang="pl-PL"/>
          </a:p>
        </p:txBody>
      </p:sp>
    </p:spTree>
    <p:extLst>
      <p:ext uri="{BB962C8B-B14F-4D97-AF65-F5344CB8AC3E}">
        <p14:creationId xmlns:p14="http://schemas.microsoft.com/office/powerpoint/2010/main" val="15106138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42</a:t>
            </a:fld>
            <a:endParaRPr lang="pl-PL"/>
          </a:p>
        </p:txBody>
      </p:sp>
    </p:spTree>
    <p:extLst>
      <p:ext uri="{BB962C8B-B14F-4D97-AF65-F5344CB8AC3E}">
        <p14:creationId xmlns:p14="http://schemas.microsoft.com/office/powerpoint/2010/main" val="9635180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43</a:t>
            </a:fld>
            <a:endParaRPr lang="pl-PL"/>
          </a:p>
        </p:txBody>
      </p:sp>
    </p:spTree>
    <p:extLst>
      <p:ext uri="{BB962C8B-B14F-4D97-AF65-F5344CB8AC3E}">
        <p14:creationId xmlns:p14="http://schemas.microsoft.com/office/powerpoint/2010/main" val="21633269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44</a:t>
            </a:fld>
            <a:endParaRPr lang="pl-PL"/>
          </a:p>
        </p:txBody>
      </p:sp>
    </p:spTree>
    <p:extLst>
      <p:ext uri="{BB962C8B-B14F-4D97-AF65-F5344CB8AC3E}">
        <p14:creationId xmlns:p14="http://schemas.microsoft.com/office/powerpoint/2010/main" val="13872736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45</a:t>
            </a:fld>
            <a:endParaRPr lang="pl-PL"/>
          </a:p>
        </p:txBody>
      </p:sp>
    </p:spTree>
    <p:extLst>
      <p:ext uri="{BB962C8B-B14F-4D97-AF65-F5344CB8AC3E}">
        <p14:creationId xmlns:p14="http://schemas.microsoft.com/office/powerpoint/2010/main" val="184793499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46</a:t>
            </a:fld>
            <a:endParaRPr lang="pl-PL"/>
          </a:p>
        </p:txBody>
      </p:sp>
    </p:spTree>
    <p:extLst>
      <p:ext uri="{BB962C8B-B14F-4D97-AF65-F5344CB8AC3E}">
        <p14:creationId xmlns:p14="http://schemas.microsoft.com/office/powerpoint/2010/main" val="216727262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47</a:t>
            </a:fld>
            <a:endParaRPr lang="pl-PL"/>
          </a:p>
        </p:txBody>
      </p:sp>
    </p:spTree>
    <p:extLst>
      <p:ext uri="{BB962C8B-B14F-4D97-AF65-F5344CB8AC3E}">
        <p14:creationId xmlns:p14="http://schemas.microsoft.com/office/powerpoint/2010/main" val="377175245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48</a:t>
            </a:fld>
            <a:endParaRPr lang="pl-PL"/>
          </a:p>
        </p:txBody>
      </p:sp>
    </p:spTree>
    <p:extLst>
      <p:ext uri="{BB962C8B-B14F-4D97-AF65-F5344CB8AC3E}">
        <p14:creationId xmlns:p14="http://schemas.microsoft.com/office/powerpoint/2010/main" val="212556679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49</a:t>
            </a:fld>
            <a:endParaRPr lang="pl-PL"/>
          </a:p>
        </p:txBody>
      </p:sp>
    </p:spTree>
    <p:extLst>
      <p:ext uri="{BB962C8B-B14F-4D97-AF65-F5344CB8AC3E}">
        <p14:creationId xmlns:p14="http://schemas.microsoft.com/office/powerpoint/2010/main" val="684812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a:t>
            </a:fld>
            <a:endParaRPr lang="pl-PL"/>
          </a:p>
        </p:txBody>
      </p:sp>
    </p:spTree>
    <p:extLst>
      <p:ext uri="{BB962C8B-B14F-4D97-AF65-F5344CB8AC3E}">
        <p14:creationId xmlns:p14="http://schemas.microsoft.com/office/powerpoint/2010/main" val="187238456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50</a:t>
            </a:fld>
            <a:endParaRPr lang="pl-PL"/>
          </a:p>
        </p:txBody>
      </p:sp>
    </p:spTree>
    <p:extLst>
      <p:ext uri="{BB962C8B-B14F-4D97-AF65-F5344CB8AC3E}">
        <p14:creationId xmlns:p14="http://schemas.microsoft.com/office/powerpoint/2010/main" val="35940934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51</a:t>
            </a:fld>
            <a:endParaRPr lang="pl-PL"/>
          </a:p>
        </p:txBody>
      </p:sp>
    </p:spTree>
    <p:extLst>
      <p:ext uri="{BB962C8B-B14F-4D97-AF65-F5344CB8AC3E}">
        <p14:creationId xmlns:p14="http://schemas.microsoft.com/office/powerpoint/2010/main" val="184216863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52</a:t>
            </a:fld>
            <a:endParaRPr lang="pl-PL"/>
          </a:p>
        </p:txBody>
      </p:sp>
    </p:spTree>
    <p:extLst>
      <p:ext uri="{BB962C8B-B14F-4D97-AF65-F5344CB8AC3E}">
        <p14:creationId xmlns:p14="http://schemas.microsoft.com/office/powerpoint/2010/main" val="27919637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53</a:t>
            </a:fld>
            <a:endParaRPr lang="pl-PL"/>
          </a:p>
        </p:txBody>
      </p:sp>
    </p:spTree>
    <p:extLst>
      <p:ext uri="{BB962C8B-B14F-4D97-AF65-F5344CB8AC3E}">
        <p14:creationId xmlns:p14="http://schemas.microsoft.com/office/powerpoint/2010/main" val="368106559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54</a:t>
            </a:fld>
            <a:endParaRPr lang="pl-PL"/>
          </a:p>
        </p:txBody>
      </p:sp>
    </p:spTree>
    <p:extLst>
      <p:ext uri="{BB962C8B-B14F-4D97-AF65-F5344CB8AC3E}">
        <p14:creationId xmlns:p14="http://schemas.microsoft.com/office/powerpoint/2010/main" val="405265784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55</a:t>
            </a:fld>
            <a:endParaRPr lang="pl-PL"/>
          </a:p>
        </p:txBody>
      </p:sp>
    </p:spTree>
    <p:extLst>
      <p:ext uri="{BB962C8B-B14F-4D97-AF65-F5344CB8AC3E}">
        <p14:creationId xmlns:p14="http://schemas.microsoft.com/office/powerpoint/2010/main" val="304368891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56</a:t>
            </a:fld>
            <a:endParaRPr lang="pl-PL"/>
          </a:p>
        </p:txBody>
      </p:sp>
    </p:spTree>
    <p:extLst>
      <p:ext uri="{BB962C8B-B14F-4D97-AF65-F5344CB8AC3E}">
        <p14:creationId xmlns:p14="http://schemas.microsoft.com/office/powerpoint/2010/main" val="42107084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57</a:t>
            </a:fld>
            <a:endParaRPr lang="pl-PL"/>
          </a:p>
        </p:txBody>
      </p:sp>
    </p:spTree>
    <p:extLst>
      <p:ext uri="{BB962C8B-B14F-4D97-AF65-F5344CB8AC3E}">
        <p14:creationId xmlns:p14="http://schemas.microsoft.com/office/powerpoint/2010/main" val="239800050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58</a:t>
            </a:fld>
            <a:endParaRPr lang="pl-PL"/>
          </a:p>
        </p:txBody>
      </p:sp>
    </p:spTree>
    <p:extLst>
      <p:ext uri="{BB962C8B-B14F-4D97-AF65-F5344CB8AC3E}">
        <p14:creationId xmlns:p14="http://schemas.microsoft.com/office/powerpoint/2010/main" val="372244817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59</a:t>
            </a:fld>
            <a:endParaRPr lang="pl-PL"/>
          </a:p>
        </p:txBody>
      </p:sp>
    </p:spTree>
    <p:extLst>
      <p:ext uri="{BB962C8B-B14F-4D97-AF65-F5344CB8AC3E}">
        <p14:creationId xmlns:p14="http://schemas.microsoft.com/office/powerpoint/2010/main" val="3792302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6</a:t>
            </a:fld>
            <a:endParaRPr lang="pl-PL"/>
          </a:p>
        </p:txBody>
      </p:sp>
    </p:spTree>
    <p:extLst>
      <p:ext uri="{BB962C8B-B14F-4D97-AF65-F5344CB8AC3E}">
        <p14:creationId xmlns:p14="http://schemas.microsoft.com/office/powerpoint/2010/main" val="364626579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69E1A6A5-6D4E-4617-A015-458F3EFD4BF7}" type="slidenum">
              <a:rPr lang="pl-PL" smtClean="0"/>
              <a:t>60</a:t>
            </a:fld>
            <a:endParaRPr lang="pl-PL"/>
          </a:p>
        </p:txBody>
      </p:sp>
    </p:spTree>
    <p:extLst>
      <p:ext uri="{BB962C8B-B14F-4D97-AF65-F5344CB8AC3E}">
        <p14:creationId xmlns:p14="http://schemas.microsoft.com/office/powerpoint/2010/main" val="3865072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7</a:t>
            </a:fld>
            <a:endParaRPr lang="pl-PL"/>
          </a:p>
        </p:txBody>
      </p:sp>
    </p:spTree>
    <p:extLst>
      <p:ext uri="{BB962C8B-B14F-4D97-AF65-F5344CB8AC3E}">
        <p14:creationId xmlns:p14="http://schemas.microsoft.com/office/powerpoint/2010/main" val="1218648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8</a:t>
            </a:fld>
            <a:endParaRPr lang="pl-PL"/>
          </a:p>
        </p:txBody>
      </p:sp>
    </p:spTree>
    <p:extLst>
      <p:ext uri="{BB962C8B-B14F-4D97-AF65-F5344CB8AC3E}">
        <p14:creationId xmlns:p14="http://schemas.microsoft.com/office/powerpoint/2010/main" val="3762414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69E1A6A5-6D4E-4617-A015-458F3EFD4BF7}" type="slidenum">
              <a:rPr lang="pl-PL" smtClean="0"/>
              <a:t>9</a:t>
            </a:fld>
            <a:endParaRPr lang="pl-PL"/>
          </a:p>
        </p:txBody>
      </p:sp>
    </p:spTree>
    <p:extLst>
      <p:ext uri="{BB962C8B-B14F-4D97-AF65-F5344CB8AC3E}">
        <p14:creationId xmlns:p14="http://schemas.microsoft.com/office/powerpoint/2010/main" val="22490644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2204855"/>
            <a:ext cx="9144000" cy="2232257"/>
          </a:xfrm>
          <a:prstGeom prst="rect">
            <a:avLst/>
          </a:prstGeom>
        </p:spPr>
        <p:txBody>
          <a:bodyPr anchor="ctr">
            <a:normAutofit/>
          </a:bodyPr>
          <a:lstStyle>
            <a:lvl1pPr algn="ctr">
              <a:defRPr sz="4000">
                <a:latin typeface="Arial" panose="020B0604020202020204" pitchFamily="34" charset="0"/>
                <a:cs typeface="Arial" panose="020B0604020202020204" pitchFamily="34" charset="0"/>
              </a:defRPr>
            </a:lvl1pPr>
          </a:lstStyle>
          <a:p>
            <a:r>
              <a:rPr lang="pl-PL" dirty="0"/>
              <a:t>Kliknij, aby edytować styl</a:t>
            </a:r>
          </a:p>
        </p:txBody>
      </p:sp>
      <p:sp>
        <p:nvSpPr>
          <p:cNvPr id="3" name="Podtytuł 2"/>
          <p:cNvSpPr>
            <a:spLocks noGrp="1"/>
          </p:cNvSpPr>
          <p:nvPr>
            <p:ph type="subTitle" idx="1"/>
          </p:nvPr>
        </p:nvSpPr>
        <p:spPr>
          <a:xfrm>
            <a:off x="1524000" y="5589240"/>
            <a:ext cx="9144000" cy="892696"/>
          </a:xfrm>
        </p:spPr>
        <p:txBody>
          <a:bodyPr anchor="ctr">
            <a:normAutofit/>
          </a:bodyPr>
          <a:lstStyle>
            <a:lvl1pPr marL="0" indent="0" algn="ctr">
              <a:buNone/>
              <a:defRPr sz="20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Kliknij, aby edytować styl wzorca podtytułu</a:t>
            </a:r>
          </a:p>
        </p:txBody>
      </p:sp>
      <p:pic>
        <p:nvPicPr>
          <p:cNvPr id="8" name="Obraz 7" descr="Herb województwa + napis Urząd Marszałkowski Województwa Pomorskiego">
            <a:extLst>
              <a:ext uri="{FF2B5EF4-FFF2-40B4-BE49-F238E27FC236}">
                <a16:creationId xmlns:a16="http://schemas.microsoft.com/office/drawing/2014/main" id="{121560CA-75F5-47A8-BF90-FF185326AC6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56968" y="692696"/>
            <a:ext cx="7078063" cy="1305107"/>
          </a:xfrm>
          <a:prstGeom prst="rect">
            <a:avLst/>
          </a:prstGeom>
        </p:spPr>
      </p:pic>
    </p:spTree>
    <p:extLst>
      <p:ext uri="{BB962C8B-B14F-4D97-AF65-F5344CB8AC3E}">
        <p14:creationId xmlns:p14="http://schemas.microsoft.com/office/powerpoint/2010/main" val="389566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a:prstGeom prst="rect">
            <a:avLst/>
          </a:prstGeo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a:xfrm>
            <a:off x="838200" y="6356350"/>
            <a:ext cx="2743200" cy="365125"/>
          </a:xfrm>
          <a:prstGeom prst="rect">
            <a:avLst/>
          </a:prstGeom>
        </p:spPr>
        <p:txBody>
          <a:bodyPr/>
          <a:lstStyle/>
          <a:p>
            <a:endParaRPr lang="pl-PL"/>
          </a:p>
        </p:txBody>
      </p:sp>
      <p:sp>
        <p:nvSpPr>
          <p:cNvPr id="8" name="Symbol zastępczy stopki 7"/>
          <p:cNvSpPr>
            <a:spLocks noGrp="1"/>
          </p:cNvSpPr>
          <p:nvPr>
            <p:ph type="ftr" sz="quarter" idx="11"/>
          </p:nvPr>
        </p:nvSpPr>
        <p:spPr>
          <a:xfrm>
            <a:off x="4038600" y="6356350"/>
            <a:ext cx="4114800" cy="365125"/>
          </a:xfrm>
          <a:prstGeom prst="rect">
            <a:avLst/>
          </a:prstGeom>
        </p:spPr>
        <p:txBody>
          <a:bodyPr/>
          <a:lstStyle/>
          <a:p>
            <a:endParaRPr lang="pl-PL"/>
          </a:p>
        </p:txBody>
      </p:sp>
      <p:sp>
        <p:nvSpPr>
          <p:cNvPr id="9" name="Symbol zastępczy numeru slajdu 8"/>
          <p:cNvSpPr>
            <a:spLocks noGrp="1"/>
          </p:cNvSpPr>
          <p:nvPr>
            <p:ph type="sldNum" sz="quarter" idx="12"/>
          </p:nvPr>
        </p:nvSpPr>
        <p:spPr>
          <a:xfrm>
            <a:off x="8610600" y="6356350"/>
            <a:ext cx="2743200" cy="365125"/>
          </a:xfrm>
          <a:prstGeom prst="rect">
            <a:avLst/>
          </a:prstGeom>
        </p:spPr>
        <p:txBody>
          <a:bodyPr/>
          <a:lstStyle/>
          <a:p>
            <a:fld id="{21E9D0E7-205A-4E3C-A6CF-F8F454C50C85}" type="slidenum">
              <a:rPr lang="pl-PL" smtClean="0"/>
              <a:t>‹#›</a:t>
            </a:fld>
            <a:endParaRPr lang="pl-PL"/>
          </a:p>
        </p:txBody>
      </p:sp>
    </p:spTree>
    <p:extLst>
      <p:ext uri="{BB962C8B-B14F-4D97-AF65-F5344CB8AC3E}">
        <p14:creationId xmlns:p14="http://schemas.microsoft.com/office/powerpoint/2010/main" val="410512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a:t>Kliknij, aby edytować styl</a:t>
            </a:r>
          </a:p>
        </p:txBody>
      </p:sp>
      <p:sp>
        <p:nvSpPr>
          <p:cNvPr id="3" name="Symbol zastępczy daty 2"/>
          <p:cNvSpPr>
            <a:spLocks noGrp="1"/>
          </p:cNvSpPr>
          <p:nvPr>
            <p:ph type="dt" sz="half" idx="10"/>
          </p:nvPr>
        </p:nvSpPr>
        <p:spPr>
          <a:xfrm>
            <a:off x="838200" y="6356350"/>
            <a:ext cx="2743200" cy="365125"/>
          </a:xfrm>
          <a:prstGeom prst="rect">
            <a:avLst/>
          </a:prstGeom>
        </p:spPr>
        <p:txBody>
          <a:bodyPr/>
          <a:lstStyle/>
          <a:p>
            <a:endParaRPr lang="pl-PL"/>
          </a:p>
        </p:txBody>
      </p:sp>
      <p:sp>
        <p:nvSpPr>
          <p:cNvPr id="4" name="Symbol zastępczy stopki 3"/>
          <p:cNvSpPr>
            <a:spLocks noGrp="1"/>
          </p:cNvSpPr>
          <p:nvPr>
            <p:ph type="ftr" sz="quarter" idx="11"/>
          </p:nvPr>
        </p:nvSpPr>
        <p:spPr>
          <a:xfrm>
            <a:off x="4038600" y="6356350"/>
            <a:ext cx="4114800" cy="365125"/>
          </a:xfrm>
          <a:prstGeom prst="rect">
            <a:avLst/>
          </a:prstGeom>
        </p:spPr>
        <p:txBody>
          <a:bodyPr/>
          <a:lstStyle/>
          <a:p>
            <a:endParaRPr lang="pl-PL"/>
          </a:p>
        </p:txBody>
      </p:sp>
      <p:sp>
        <p:nvSpPr>
          <p:cNvPr id="5" name="Symbol zastępczy numeru slajdu 4"/>
          <p:cNvSpPr>
            <a:spLocks noGrp="1"/>
          </p:cNvSpPr>
          <p:nvPr>
            <p:ph type="sldNum" sz="quarter" idx="12"/>
          </p:nvPr>
        </p:nvSpPr>
        <p:spPr>
          <a:xfrm>
            <a:off x="8610600" y="6356350"/>
            <a:ext cx="2743200" cy="365125"/>
          </a:xfrm>
          <a:prstGeom prst="rect">
            <a:avLst/>
          </a:prstGeom>
        </p:spPr>
        <p:txBody>
          <a:bodyPr/>
          <a:lstStyle/>
          <a:p>
            <a:fld id="{21E9D0E7-205A-4E3C-A6CF-F8F454C50C85}" type="slidenum">
              <a:rPr lang="pl-PL" smtClean="0"/>
              <a:t>‹#›</a:t>
            </a:fld>
            <a:endParaRPr lang="pl-PL"/>
          </a:p>
        </p:txBody>
      </p:sp>
    </p:spTree>
    <p:extLst>
      <p:ext uri="{BB962C8B-B14F-4D97-AF65-F5344CB8AC3E}">
        <p14:creationId xmlns:p14="http://schemas.microsoft.com/office/powerpoint/2010/main" val="2370325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838200" y="6356350"/>
            <a:ext cx="2743200" cy="365125"/>
          </a:xfrm>
          <a:prstGeom prst="rect">
            <a:avLst/>
          </a:prstGeom>
        </p:spPr>
        <p:txBody>
          <a:bodyPr/>
          <a:lstStyle/>
          <a:p>
            <a:endParaRPr lang="pl-PL"/>
          </a:p>
        </p:txBody>
      </p:sp>
      <p:sp>
        <p:nvSpPr>
          <p:cNvPr id="3" name="Symbol zastępczy stopki 2"/>
          <p:cNvSpPr>
            <a:spLocks noGrp="1"/>
          </p:cNvSpPr>
          <p:nvPr>
            <p:ph type="ftr" sz="quarter" idx="11"/>
          </p:nvPr>
        </p:nvSpPr>
        <p:spPr>
          <a:xfrm>
            <a:off x="4038600" y="6356350"/>
            <a:ext cx="4114800" cy="365125"/>
          </a:xfrm>
          <a:prstGeom prst="rect">
            <a:avLst/>
          </a:prstGeom>
        </p:spPr>
        <p:txBody>
          <a:bodyPr/>
          <a:lstStyle/>
          <a:p>
            <a:endParaRPr lang="pl-PL"/>
          </a:p>
        </p:txBody>
      </p:sp>
      <p:sp>
        <p:nvSpPr>
          <p:cNvPr id="4" name="Symbol zastępczy numeru slajdu 3"/>
          <p:cNvSpPr>
            <a:spLocks noGrp="1"/>
          </p:cNvSpPr>
          <p:nvPr>
            <p:ph type="sldNum" sz="quarter" idx="12"/>
          </p:nvPr>
        </p:nvSpPr>
        <p:spPr>
          <a:xfrm>
            <a:off x="8610600" y="6356350"/>
            <a:ext cx="2743200" cy="365125"/>
          </a:xfrm>
          <a:prstGeom prst="rect">
            <a:avLst/>
          </a:prstGeom>
        </p:spPr>
        <p:txBody>
          <a:bodyPr/>
          <a:lstStyle/>
          <a:p>
            <a:fld id="{21E9D0E7-205A-4E3C-A6CF-F8F454C50C85}" type="slidenum">
              <a:rPr lang="pl-PL" smtClean="0"/>
              <a:t>‹#›</a:t>
            </a:fld>
            <a:endParaRPr lang="pl-PL"/>
          </a:p>
        </p:txBody>
      </p:sp>
    </p:spTree>
    <p:extLst>
      <p:ext uri="{BB962C8B-B14F-4D97-AF65-F5344CB8AC3E}">
        <p14:creationId xmlns:p14="http://schemas.microsoft.com/office/powerpoint/2010/main" val="13752169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a:prstGeom prst="rect">
            <a:avLst/>
          </a:prstGeo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a:xfrm>
            <a:off x="838200" y="6356350"/>
            <a:ext cx="2743200" cy="365125"/>
          </a:xfrm>
          <a:prstGeom prst="rect">
            <a:avLst/>
          </a:prstGeom>
        </p:spPr>
        <p:txBody>
          <a:bodyPr/>
          <a:lstStyle/>
          <a:p>
            <a:endParaRPr lang="pl-PL"/>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p>
            <a:endParaRPr lang="pl-PL"/>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a:lstStyle/>
          <a:p>
            <a:fld id="{21E9D0E7-205A-4E3C-A6CF-F8F454C50C85}" type="slidenum">
              <a:rPr lang="pl-PL" smtClean="0"/>
              <a:t>‹#›</a:t>
            </a:fld>
            <a:endParaRPr lang="pl-PL"/>
          </a:p>
        </p:txBody>
      </p:sp>
    </p:spTree>
    <p:extLst>
      <p:ext uri="{BB962C8B-B14F-4D97-AF65-F5344CB8AC3E}">
        <p14:creationId xmlns:p14="http://schemas.microsoft.com/office/powerpoint/2010/main" val="39725541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a:prstGeom prst="rect">
            <a:avLst/>
          </a:prstGeo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a:xfrm>
            <a:off x="838200" y="6356350"/>
            <a:ext cx="2743200" cy="365125"/>
          </a:xfrm>
          <a:prstGeom prst="rect">
            <a:avLst/>
          </a:prstGeom>
        </p:spPr>
        <p:txBody>
          <a:bodyPr/>
          <a:lstStyle/>
          <a:p>
            <a:endParaRPr lang="pl-PL"/>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p>
            <a:endParaRPr lang="pl-PL"/>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a:lstStyle/>
          <a:p>
            <a:fld id="{21E9D0E7-205A-4E3C-A6CF-F8F454C50C85}" type="slidenum">
              <a:rPr lang="pl-PL" smtClean="0"/>
              <a:t>‹#›</a:t>
            </a:fld>
            <a:endParaRPr lang="pl-PL"/>
          </a:p>
        </p:txBody>
      </p:sp>
    </p:spTree>
    <p:extLst>
      <p:ext uri="{BB962C8B-B14F-4D97-AF65-F5344CB8AC3E}">
        <p14:creationId xmlns:p14="http://schemas.microsoft.com/office/powerpoint/2010/main" val="3648243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838200" y="6356350"/>
            <a:ext cx="2743200" cy="365125"/>
          </a:xfrm>
          <a:prstGeom prst="rect">
            <a:avLst/>
          </a:prstGeom>
        </p:spPr>
        <p:txBody>
          <a:bodyPr/>
          <a:lstStyle/>
          <a:p>
            <a:endParaRPr lang="pl-PL"/>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p>
            <a:endParaRPr lang="pl-PL"/>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a:lstStyle/>
          <a:p>
            <a:fld id="{21E9D0E7-205A-4E3C-A6CF-F8F454C50C85}" type="slidenum">
              <a:rPr lang="pl-PL" smtClean="0"/>
              <a:t>‹#›</a:t>
            </a:fld>
            <a:endParaRPr lang="pl-PL"/>
          </a:p>
        </p:txBody>
      </p:sp>
    </p:spTree>
    <p:extLst>
      <p:ext uri="{BB962C8B-B14F-4D97-AF65-F5344CB8AC3E}">
        <p14:creationId xmlns:p14="http://schemas.microsoft.com/office/powerpoint/2010/main" val="25719583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a:prstGeom prst="rect">
            <a:avLst/>
          </a:prstGeo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838200" y="6356350"/>
            <a:ext cx="2743200" cy="365125"/>
          </a:xfrm>
          <a:prstGeom prst="rect">
            <a:avLst/>
          </a:prstGeom>
        </p:spPr>
        <p:txBody>
          <a:bodyPr/>
          <a:lstStyle/>
          <a:p>
            <a:endParaRPr lang="pl-PL"/>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p>
            <a:endParaRPr lang="pl-PL"/>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a:lstStyle/>
          <a:p>
            <a:fld id="{21E9D0E7-205A-4E3C-A6CF-F8F454C50C85}" type="slidenum">
              <a:rPr lang="pl-PL" smtClean="0"/>
              <a:t>‹#›</a:t>
            </a:fld>
            <a:endParaRPr lang="pl-PL"/>
          </a:p>
        </p:txBody>
      </p:sp>
    </p:spTree>
    <p:extLst>
      <p:ext uri="{BB962C8B-B14F-4D97-AF65-F5344CB8AC3E}">
        <p14:creationId xmlns:p14="http://schemas.microsoft.com/office/powerpoint/2010/main" val="3013047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ytuł i zawartość z logotypem - układ podstawowy ">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6384032" y="365125"/>
            <a:ext cx="4969768" cy="1325563"/>
          </a:xfrm>
          <a:prstGeom prst="rect">
            <a:avLst/>
          </a:prstGeom>
        </p:spPr>
        <p:txBody>
          <a:bodyPr>
            <a:normAutofit/>
          </a:bodyPr>
          <a:lstStyle>
            <a:lvl1pPr>
              <a:defRPr sz="2800" b="1">
                <a:latin typeface="Arial" panose="020B0604020202020204" pitchFamily="34" charset="0"/>
                <a:cs typeface="Arial" panose="020B0604020202020204" pitchFamily="34" charset="0"/>
              </a:defRPr>
            </a:lvl1pPr>
          </a:lstStyle>
          <a:p>
            <a:r>
              <a:rPr lang="pl-PL" dirty="0"/>
              <a:t>Tytuł slajdu (indywidualny)</a:t>
            </a:r>
          </a:p>
        </p:txBody>
      </p:sp>
      <p:sp>
        <p:nvSpPr>
          <p:cNvPr id="3" name="Symbol zastępczy zawartości 2"/>
          <p:cNvSpPr>
            <a:spLocks noGrp="1"/>
          </p:cNvSpPr>
          <p:nvPr>
            <p:ph idx="1" hasCustomPrompt="1"/>
          </p:nvPr>
        </p:nvSpPr>
        <p:spPr/>
        <p:txBody>
          <a:bodyPr>
            <a:normAutofit/>
          </a:bodyPr>
          <a:lstStyle>
            <a:lvl2pPr marL="0" indent="0">
              <a:defRPr sz="2000">
                <a:latin typeface="Arial" panose="020B0604020202020204" pitchFamily="34" charset="0"/>
                <a:cs typeface="Arial" panose="020B0604020202020204" pitchFamily="34" charset="0"/>
              </a:defRPr>
            </a:lvl2pPr>
            <a:lvl3pPr marL="0" indent="0">
              <a:defRPr sz="2000">
                <a:latin typeface="Arial" panose="020B0604020202020204" pitchFamily="34" charset="0"/>
                <a:cs typeface="Arial" panose="020B0604020202020204" pitchFamily="34" charset="0"/>
              </a:defRPr>
            </a:lvl3pPr>
            <a:lvl4pPr marL="0" indent="0">
              <a:defRPr sz="2000">
                <a:latin typeface="Arial" panose="020B0604020202020204" pitchFamily="34" charset="0"/>
                <a:cs typeface="Arial" panose="020B0604020202020204" pitchFamily="34" charset="0"/>
              </a:defRPr>
            </a:lvl4pPr>
            <a:lvl5pPr marL="0" indent="0">
              <a:defRPr sz="2000">
                <a:latin typeface="Arial" panose="020B0604020202020204" pitchFamily="34" charset="0"/>
                <a:cs typeface="Arial" panose="020B0604020202020204" pitchFamily="34" charset="0"/>
              </a:defRPr>
            </a:lvl5pPr>
            <a:lvl6pPr marL="0" indent="0">
              <a:defRPr sz="2000">
                <a:latin typeface="Arial" panose="020B0604020202020204" pitchFamily="34" charset="0"/>
                <a:cs typeface="Arial" panose="020B0604020202020204" pitchFamily="34" charset="0"/>
              </a:defRPr>
            </a:lvl6pPr>
          </a:lstStyle>
          <a:p>
            <a:pPr lvl="1"/>
            <a:r>
              <a:rPr lang="pl-PL" dirty="0"/>
              <a:t>Kliknij, aby edytować style wzorca tekstu</a:t>
            </a:r>
          </a:p>
          <a:p>
            <a:pPr lvl="2"/>
            <a:r>
              <a:rPr lang="pl-PL" dirty="0"/>
              <a:t>Drugi poziom</a:t>
            </a:r>
          </a:p>
          <a:p>
            <a:pPr lvl="3"/>
            <a:r>
              <a:rPr lang="pl-PL" dirty="0"/>
              <a:t>Trzeci poziom</a:t>
            </a:r>
          </a:p>
          <a:p>
            <a:pPr lvl="4"/>
            <a:r>
              <a:rPr lang="pl-PL" dirty="0"/>
              <a:t>Czwarty poziom</a:t>
            </a:r>
          </a:p>
          <a:p>
            <a:pPr lvl="5"/>
            <a:r>
              <a:rPr lang="pl-PL" dirty="0"/>
              <a:t>Piąty poziom</a:t>
            </a:r>
          </a:p>
        </p:txBody>
      </p:sp>
      <p:sp>
        <p:nvSpPr>
          <p:cNvPr id="6" name="Symbol zastępczy numeru slajdu 5"/>
          <p:cNvSpPr>
            <a:spLocks noGrp="1"/>
          </p:cNvSpPr>
          <p:nvPr>
            <p:ph type="sldNum" sz="quarter" idx="12"/>
          </p:nvPr>
        </p:nvSpPr>
        <p:spPr>
          <a:xfrm>
            <a:off x="11481752" y="6427897"/>
            <a:ext cx="649288" cy="385018"/>
          </a:xfrm>
          <a:prstGeom prst="rect">
            <a:avLst/>
          </a:prstGeom>
        </p:spPr>
        <p:txBody>
          <a:bodyPr/>
          <a:lstStyle>
            <a:lvl1pPr algn="r">
              <a:defRPr sz="2000">
                <a:latin typeface="Arial" panose="020B0604020202020204" pitchFamily="34" charset="0"/>
                <a:cs typeface="Arial" panose="020B0604020202020204" pitchFamily="34" charset="0"/>
              </a:defRPr>
            </a:lvl1pPr>
          </a:lstStyle>
          <a:p>
            <a:fld id="{21E9D0E7-205A-4E3C-A6CF-F8F454C50C85}" type="slidenum">
              <a:rPr lang="pl-PL" smtClean="0"/>
              <a:pPr/>
              <a:t>‹#›</a:t>
            </a:fld>
            <a:endParaRPr lang="pl-PL" dirty="0"/>
          </a:p>
        </p:txBody>
      </p:sp>
      <p:sp>
        <p:nvSpPr>
          <p:cNvPr id="8" name="Symbol zastępczy obrazu 7">
            <a:extLst>
              <a:ext uri="{FF2B5EF4-FFF2-40B4-BE49-F238E27FC236}">
                <a16:creationId xmlns:a16="http://schemas.microsoft.com/office/drawing/2014/main" id="{4CF9E00F-9AF9-4D58-8EE4-1E21D12C7DD6}"/>
              </a:ext>
            </a:extLst>
          </p:cNvPr>
          <p:cNvSpPr>
            <a:spLocks noGrp="1"/>
          </p:cNvSpPr>
          <p:nvPr>
            <p:ph type="pic" sz="quarter" idx="13"/>
          </p:nvPr>
        </p:nvSpPr>
        <p:spPr>
          <a:xfrm>
            <a:off x="263525" y="260350"/>
            <a:ext cx="3384550" cy="647700"/>
          </a:xfrm>
        </p:spPr>
        <p:txBody>
          <a:bodyPr/>
          <a:lstStyle/>
          <a:p>
            <a:endParaRPr lang="pl-PL"/>
          </a:p>
        </p:txBody>
      </p:sp>
    </p:spTree>
    <p:extLst>
      <p:ext uri="{BB962C8B-B14F-4D97-AF65-F5344CB8AC3E}">
        <p14:creationId xmlns:p14="http://schemas.microsoft.com/office/powerpoint/2010/main" val="321475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ytuł i zawartość z logotypem - układ jeden obok drugiego ">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6384032" y="365125"/>
            <a:ext cx="4969768" cy="1325563"/>
          </a:xfrm>
          <a:prstGeom prst="rect">
            <a:avLst/>
          </a:prstGeom>
        </p:spPr>
        <p:txBody>
          <a:bodyPr>
            <a:normAutofit/>
          </a:bodyPr>
          <a:lstStyle>
            <a:lvl1pPr>
              <a:defRPr sz="2800" b="1">
                <a:latin typeface="Arial" panose="020B0604020202020204" pitchFamily="34" charset="0"/>
                <a:cs typeface="Arial" panose="020B0604020202020204" pitchFamily="34" charset="0"/>
              </a:defRPr>
            </a:lvl1pPr>
          </a:lstStyle>
          <a:p>
            <a:r>
              <a:rPr lang="pl-PL" dirty="0"/>
              <a:t>Tytuł slajdu (indywidualny)</a:t>
            </a:r>
          </a:p>
        </p:txBody>
      </p:sp>
      <p:sp>
        <p:nvSpPr>
          <p:cNvPr id="3" name="Symbol zastępczy zawartości 2"/>
          <p:cNvSpPr>
            <a:spLocks noGrp="1"/>
          </p:cNvSpPr>
          <p:nvPr>
            <p:ph idx="1" hasCustomPrompt="1"/>
          </p:nvPr>
        </p:nvSpPr>
        <p:spPr>
          <a:xfrm>
            <a:off x="4799856" y="1825625"/>
            <a:ext cx="6553944" cy="4351338"/>
          </a:xfrm>
        </p:spPr>
        <p:txBody>
          <a:bodyPr>
            <a:normAutofit/>
          </a:bodyPr>
          <a:lstStyle>
            <a:lvl2pPr marL="0" indent="0">
              <a:defRPr sz="2000">
                <a:latin typeface="Arial" panose="020B0604020202020204" pitchFamily="34" charset="0"/>
                <a:cs typeface="Arial" panose="020B0604020202020204" pitchFamily="34" charset="0"/>
              </a:defRPr>
            </a:lvl2pPr>
            <a:lvl3pPr marL="0" indent="0">
              <a:defRPr sz="2000">
                <a:latin typeface="Arial" panose="020B0604020202020204" pitchFamily="34" charset="0"/>
                <a:cs typeface="Arial" panose="020B0604020202020204" pitchFamily="34" charset="0"/>
              </a:defRPr>
            </a:lvl3pPr>
            <a:lvl4pPr marL="0" indent="0">
              <a:defRPr sz="2000">
                <a:latin typeface="Arial" panose="020B0604020202020204" pitchFamily="34" charset="0"/>
                <a:cs typeface="Arial" panose="020B0604020202020204" pitchFamily="34" charset="0"/>
              </a:defRPr>
            </a:lvl4pPr>
            <a:lvl5pPr marL="0" indent="0">
              <a:defRPr sz="2000">
                <a:latin typeface="Arial" panose="020B0604020202020204" pitchFamily="34" charset="0"/>
                <a:cs typeface="Arial" panose="020B0604020202020204" pitchFamily="34" charset="0"/>
              </a:defRPr>
            </a:lvl5pPr>
            <a:lvl6pPr marL="0" indent="0">
              <a:defRPr sz="2000">
                <a:latin typeface="Arial" panose="020B0604020202020204" pitchFamily="34" charset="0"/>
                <a:cs typeface="Arial" panose="020B0604020202020204" pitchFamily="34" charset="0"/>
              </a:defRPr>
            </a:lvl6pPr>
          </a:lstStyle>
          <a:p>
            <a:pPr lvl="1"/>
            <a:r>
              <a:rPr lang="pl-PL" dirty="0"/>
              <a:t>Kliknij, aby edytować style wzorca tekstu</a:t>
            </a:r>
          </a:p>
          <a:p>
            <a:pPr lvl="2"/>
            <a:r>
              <a:rPr lang="pl-PL" dirty="0"/>
              <a:t>Drugi poziom</a:t>
            </a:r>
          </a:p>
          <a:p>
            <a:pPr lvl="3"/>
            <a:r>
              <a:rPr lang="pl-PL" dirty="0"/>
              <a:t>Trzeci poziom</a:t>
            </a:r>
          </a:p>
          <a:p>
            <a:pPr lvl="4"/>
            <a:r>
              <a:rPr lang="pl-PL" dirty="0"/>
              <a:t>Czwarty poziom</a:t>
            </a:r>
          </a:p>
          <a:p>
            <a:pPr lvl="5"/>
            <a:r>
              <a:rPr lang="pl-PL" dirty="0"/>
              <a:t>Piąty poziom</a:t>
            </a:r>
          </a:p>
        </p:txBody>
      </p:sp>
      <p:sp>
        <p:nvSpPr>
          <p:cNvPr id="6" name="Symbol zastępczy numeru slajdu 5"/>
          <p:cNvSpPr>
            <a:spLocks noGrp="1"/>
          </p:cNvSpPr>
          <p:nvPr>
            <p:ph type="sldNum" sz="quarter" idx="12"/>
          </p:nvPr>
        </p:nvSpPr>
        <p:spPr>
          <a:xfrm>
            <a:off x="11481752" y="6427897"/>
            <a:ext cx="649288" cy="385018"/>
          </a:xfrm>
          <a:prstGeom prst="rect">
            <a:avLst/>
          </a:prstGeom>
        </p:spPr>
        <p:txBody>
          <a:bodyPr/>
          <a:lstStyle>
            <a:lvl1pPr algn="r">
              <a:defRPr sz="2000">
                <a:latin typeface="Arial" panose="020B0604020202020204" pitchFamily="34" charset="0"/>
                <a:cs typeface="Arial" panose="020B0604020202020204" pitchFamily="34" charset="0"/>
              </a:defRPr>
            </a:lvl1pPr>
          </a:lstStyle>
          <a:p>
            <a:fld id="{21E9D0E7-205A-4E3C-A6CF-F8F454C50C85}" type="slidenum">
              <a:rPr lang="pl-PL" smtClean="0"/>
              <a:pPr/>
              <a:t>‹#›</a:t>
            </a:fld>
            <a:endParaRPr lang="pl-PL" dirty="0"/>
          </a:p>
        </p:txBody>
      </p:sp>
      <p:sp>
        <p:nvSpPr>
          <p:cNvPr id="8" name="Symbol zastępczy obrazu 7">
            <a:extLst>
              <a:ext uri="{FF2B5EF4-FFF2-40B4-BE49-F238E27FC236}">
                <a16:creationId xmlns:a16="http://schemas.microsoft.com/office/drawing/2014/main" id="{4CF9E00F-9AF9-4D58-8EE4-1E21D12C7DD6}"/>
              </a:ext>
            </a:extLst>
          </p:cNvPr>
          <p:cNvSpPr>
            <a:spLocks noGrp="1"/>
          </p:cNvSpPr>
          <p:nvPr>
            <p:ph type="pic" sz="quarter" idx="13"/>
          </p:nvPr>
        </p:nvSpPr>
        <p:spPr>
          <a:xfrm>
            <a:off x="263525" y="260350"/>
            <a:ext cx="3384550" cy="647700"/>
          </a:xfrm>
        </p:spPr>
        <p:txBody>
          <a:bodyPr/>
          <a:lstStyle/>
          <a:p>
            <a:endParaRPr lang="pl-PL"/>
          </a:p>
        </p:txBody>
      </p:sp>
      <p:sp>
        <p:nvSpPr>
          <p:cNvPr id="5" name="Symbol zastępczy zawartości 4">
            <a:extLst>
              <a:ext uri="{FF2B5EF4-FFF2-40B4-BE49-F238E27FC236}">
                <a16:creationId xmlns:a16="http://schemas.microsoft.com/office/drawing/2014/main" id="{8C3E98F9-816F-40EB-B5F0-195F2D39AA24}"/>
              </a:ext>
            </a:extLst>
          </p:cNvPr>
          <p:cNvSpPr>
            <a:spLocks noGrp="1"/>
          </p:cNvSpPr>
          <p:nvPr>
            <p:ph sz="quarter" idx="14"/>
          </p:nvPr>
        </p:nvSpPr>
        <p:spPr>
          <a:xfrm>
            <a:off x="263525" y="2453481"/>
            <a:ext cx="3671887" cy="3095625"/>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371763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dwrócony Tytuł i zawartość z logotypem - układ jeden obok drugiego ">
    <p:spTree>
      <p:nvGrpSpPr>
        <p:cNvPr id="1" name=""/>
        <p:cNvGrpSpPr/>
        <p:nvPr/>
      </p:nvGrpSpPr>
      <p:grpSpPr>
        <a:xfrm>
          <a:off x="0" y="0"/>
          <a:ext cx="0" cy="0"/>
          <a:chOff x="0" y="0"/>
          <a:chExt cx="0" cy="0"/>
        </a:xfrm>
      </p:grpSpPr>
      <p:sp>
        <p:nvSpPr>
          <p:cNvPr id="2" name="Tytuł 1"/>
          <p:cNvSpPr>
            <a:spLocks noGrp="1"/>
          </p:cNvSpPr>
          <p:nvPr>
            <p:ph type="title" hasCustomPrompt="1"/>
          </p:nvPr>
        </p:nvSpPr>
        <p:spPr>
          <a:xfrm>
            <a:off x="6384032" y="365125"/>
            <a:ext cx="4969768" cy="831627"/>
          </a:xfrm>
          <a:prstGeom prst="rect">
            <a:avLst/>
          </a:prstGeom>
        </p:spPr>
        <p:txBody>
          <a:bodyPr>
            <a:normAutofit/>
          </a:bodyPr>
          <a:lstStyle>
            <a:lvl1pPr>
              <a:defRPr sz="2800" b="1">
                <a:latin typeface="Arial" panose="020B0604020202020204" pitchFamily="34" charset="0"/>
                <a:cs typeface="Arial" panose="020B0604020202020204" pitchFamily="34" charset="0"/>
              </a:defRPr>
            </a:lvl1pPr>
          </a:lstStyle>
          <a:p>
            <a:r>
              <a:rPr lang="pl-PL" dirty="0"/>
              <a:t>Tytuł slajdu (indywidualny)</a:t>
            </a:r>
          </a:p>
        </p:txBody>
      </p:sp>
      <p:sp>
        <p:nvSpPr>
          <p:cNvPr id="3" name="Symbol zastępczy zawartości 2"/>
          <p:cNvSpPr>
            <a:spLocks noGrp="1"/>
          </p:cNvSpPr>
          <p:nvPr>
            <p:ph idx="1" hasCustomPrompt="1"/>
          </p:nvPr>
        </p:nvSpPr>
        <p:spPr>
          <a:xfrm>
            <a:off x="263525" y="1825624"/>
            <a:ext cx="6553944" cy="4351338"/>
          </a:xfrm>
        </p:spPr>
        <p:txBody>
          <a:bodyPr>
            <a:normAutofit/>
          </a:bodyPr>
          <a:lstStyle>
            <a:lvl2pPr marL="0" indent="0">
              <a:defRPr sz="2000">
                <a:latin typeface="Arial" panose="020B0604020202020204" pitchFamily="34" charset="0"/>
                <a:cs typeface="Arial" panose="020B0604020202020204" pitchFamily="34" charset="0"/>
              </a:defRPr>
            </a:lvl2pPr>
            <a:lvl3pPr marL="0" indent="0">
              <a:defRPr sz="2000">
                <a:latin typeface="Arial" panose="020B0604020202020204" pitchFamily="34" charset="0"/>
                <a:cs typeface="Arial" panose="020B0604020202020204" pitchFamily="34" charset="0"/>
              </a:defRPr>
            </a:lvl3pPr>
            <a:lvl4pPr marL="0" indent="0">
              <a:defRPr sz="2000">
                <a:latin typeface="Arial" panose="020B0604020202020204" pitchFamily="34" charset="0"/>
                <a:cs typeface="Arial" panose="020B0604020202020204" pitchFamily="34" charset="0"/>
              </a:defRPr>
            </a:lvl4pPr>
            <a:lvl5pPr marL="0" indent="0">
              <a:defRPr sz="2000">
                <a:latin typeface="Arial" panose="020B0604020202020204" pitchFamily="34" charset="0"/>
                <a:cs typeface="Arial" panose="020B0604020202020204" pitchFamily="34" charset="0"/>
              </a:defRPr>
            </a:lvl5pPr>
            <a:lvl6pPr marL="0" indent="0">
              <a:defRPr sz="2000">
                <a:latin typeface="Arial" panose="020B0604020202020204" pitchFamily="34" charset="0"/>
                <a:cs typeface="Arial" panose="020B0604020202020204" pitchFamily="34" charset="0"/>
              </a:defRPr>
            </a:lvl6pPr>
          </a:lstStyle>
          <a:p>
            <a:pPr lvl="1"/>
            <a:r>
              <a:rPr lang="pl-PL" dirty="0"/>
              <a:t>Kliknij, aby edytować style wzorca tekstu</a:t>
            </a:r>
          </a:p>
          <a:p>
            <a:pPr lvl="2"/>
            <a:r>
              <a:rPr lang="pl-PL" dirty="0"/>
              <a:t>Drugi poziom</a:t>
            </a:r>
          </a:p>
          <a:p>
            <a:pPr lvl="3"/>
            <a:r>
              <a:rPr lang="pl-PL" dirty="0"/>
              <a:t>Trzeci poziom</a:t>
            </a:r>
          </a:p>
          <a:p>
            <a:pPr lvl="4"/>
            <a:r>
              <a:rPr lang="pl-PL" dirty="0"/>
              <a:t>Czwarty poziom</a:t>
            </a:r>
          </a:p>
          <a:p>
            <a:pPr lvl="5"/>
            <a:r>
              <a:rPr lang="pl-PL" dirty="0"/>
              <a:t>Piąty poziom</a:t>
            </a:r>
          </a:p>
        </p:txBody>
      </p:sp>
      <p:sp>
        <p:nvSpPr>
          <p:cNvPr id="6" name="Symbol zastępczy numeru slajdu 5"/>
          <p:cNvSpPr>
            <a:spLocks noGrp="1"/>
          </p:cNvSpPr>
          <p:nvPr>
            <p:ph type="sldNum" sz="quarter" idx="12"/>
          </p:nvPr>
        </p:nvSpPr>
        <p:spPr>
          <a:xfrm>
            <a:off x="11481752" y="6427897"/>
            <a:ext cx="649288" cy="385018"/>
          </a:xfrm>
          <a:prstGeom prst="rect">
            <a:avLst/>
          </a:prstGeom>
        </p:spPr>
        <p:txBody>
          <a:bodyPr/>
          <a:lstStyle>
            <a:lvl1pPr algn="r">
              <a:defRPr sz="2000">
                <a:latin typeface="Arial" panose="020B0604020202020204" pitchFamily="34" charset="0"/>
                <a:cs typeface="Arial" panose="020B0604020202020204" pitchFamily="34" charset="0"/>
              </a:defRPr>
            </a:lvl1pPr>
          </a:lstStyle>
          <a:p>
            <a:fld id="{21E9D0E7-205A-4E3C-A6CF-F8F454C50C85}" type="slidenum">
              <a:rPr lang="pl-PL" smtClean="0"/>
              <a:pPr/>
              <a:t>‹#›</a:t>
            </a:fld>
            <a:endParaRPr lang="pl-PL" dirty="0"/>
          </a:p>
        </p:txBody>
      </p:sp>
      <p:sp>
        <p:nvSpPr>
          <p:cNvPr id="8" name="Symbol zastępczy obrazu 7">
            <a:extLst>
              <a:ext uri="{FF2B5EF4-FFF2-40B4-BE49-F238E27FC236}">
                <a16:creationId xmlns:a16="http://schemas.microsoft.com/office/drawing/2014/main" id="{4CF9E00F-9AF9-4D58-8EE4-1E21D12C7DD6}"/>
              </a:ext>
            </a:extLst>
          </p:cNvPr>
          <p:cNvSpPr>
            <a:spLocks noGrp="1"/>
          </p:cNvSpPr>
          <p:nvPr>
            <p:ph type="pic" sz="quarter" idx="13"/>
          </p:nvPr>
        </p:nvSpPr>
        <p:spPr>
          <a:xfrm>
            <a:off x="263525" y="260350"/>
            <a:ext cx="3384550" cy="647700"/>
          </a:xfrm>
        </p:spPr>
        <p:txBody>
          <a:bodyPr/>
          <a:lstStyle/>
          <a:p>
            <a:endParaRPr lang="pl-PL"/>
          </a:p>
        </p:txBody>
      </p:sp>
      <p:sp>
        <p:nvSpPr>
          <p:cNvPr id="5" name="Symbol zastępczy zawartości 4">
            <a:extLst>
              <a:ext uri="{FF2B5EF4-FFF2-40B4-BE49-F238E27FC236}">
                <a16:creationId xmlns:a16="http://schemas.microsoft.com/office/drawing/2014/main" id="{8C3E98F9-816F-40EB-B5F0-195F2D39AA24}"/>
              </a:ext>
            </a:extLst>
          </p:cNvPr>
          <p:cNvSpPr>
            <a:spLocks noGrp="1"/>
          </p:cNvSpPr>
          <p:nvPr>
            <p:ph sz="quarter" idx="14"/>
          </p:nvPr>
        </p:nvSpPr>
        <p:spPr>
          <a:xfrm>
            <a:off x="7032972" y="2453480"/>
            <a:ext cx="3671887" cy="3095625"/>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1315401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ytuł i zawartość z logotypem - układ jeden obok drugiego i nazwa obiektu">
    <p:spTree>
      <p:nvGrpSpPr>
        <p:cNvPr id="1" name=""/>
        <p:cNvGrpSpPr/>
        <p:nvPr/>
      </p:nvGrpSpPr>
      <p:grpSpPr>
        <a:xfrm>
          <a:off x="0" y="0"/>
          <a:ext cx="0" cy="0"/>
          <a:chOff x="0" y="0"/>
          <a:chExt cx="0" cy="0"/>
        </a:xfrm>
      </p:grpSpPr>
      <p:sp>
        <p:nvSpPr>
          <p:cNvPr id="8" name="Symbol zastępczy obrazu 7">
            <a:extLst>
              <a:ext uri="{FF2B5EF4-FFF2-40B4-BE49-F238E27FC236}">
                <a16:creationId xmlns:a16="http://schemas.microsoft.com/office/drawing/2014/main" id="{4CF9E00F-9AF9-4D58-8EE4-1E21D12C7DD6}"/>
              </a:ext>
            </a:extLst>
          </p:cNvPr>
          <p:cNvSpPr>
            <a:spLocks noGrp="1"/>
          </p:cNvSpPr>
          <p:nvPr>
            <p:ph type="pic" sz="quarter" idx="13"/>
          </p:nvPr>
        </p:nvSpPr>
        <p:spPr>
          <a:xfrm>
            <a:off x="263525" y="260350"/>
            <a:ext cx="3384550" cy="647700"/>
          </a:xfrm>
        </p:spPr>
        <p:txBody>
          <a:bodyPr/>
          <a:lstStyle/>
          <a:p>
            <a:endParaRPr lang="pl-PL"/>
          </a:p>
        </p:txBody>
      </p:sp>
      <p:sp>
        <p:nvSpPr>
          <p:cNvPr id="2" name="Tytuł 1"/>
          <p:cNvSpPr>
            <a:spLocks noGrp="1"/>
          </p:cNvSpPr>
          <p:nvPr>
            <p:ph type="title" hasCustomPrompt="1"/>
          </p:nvPr>
        </p:nvSpPr>
        <p:spPr>
          <a:xfrm>
            <a:off x="6384032" y="365125"/>
            <a:ext cx="4969768" cy="1325563"/>
          </a:xfrm>
          <a:prstGeom prst="rect">
            <a:avLst/>
          </a:prstGeom>
        </p:spPr>
        <p:txBody>
          <a:bodyPr>
            <a:normAutofit/>
          </a:bodyPr>
          <a:lstStyle>
            <a:lvl1pPr>
              <a:defRPr sz="2800" b="1">
                <a:latin typeface="Arial" panose="020B0604020202020204" pitchFamily="34" charset="0"/>
                <a:cs typeface="Arial" panose="020B0604020202020204" pitchFamily="34" charset="0"/>
              </a:defRPr>
            </a:lvl1pPr>
          </a:lstStyle>
          <a:p>
            <a:r>
              <a:rPr lang="pl-PL" dirty="0"/>
              <a:t>Tytuł slajdu (indywidualny)</a:t>
            </a:r>
          </a:p>
        </p:txBody>
      </p:sp>
      <p:sp>
        <p:nvSpPr>
          <p:cNvPr id="7" name="Symbol zastępczy tekstu 6">
            <a:extLst>
              <a:ext uri="{FF2B5EF4-FFF2-40B4-BE49-F238E27FC236}">
                <a16:creationId xmlns:a16="http://schemas.microsoft.com/office/drawing/2014/main" id="{C73976A8-7C3B-4ABE-97F3-419761FE8C08}"/>
              </a:ext>
            </a:extLst>
          </p:cNvPr>
          <p:cNvSpPr>
            <a:spLocks noGrp="1"/>
          </p:cNvSpPr>
          <p:nvPr>
            <p:ph type="body" sz="quarter" idx="15" hasCustomPrompt="1"/>
          </p:nvPr>
        </p:nvSpPr>
        <p:spPr>
          <a:xfrm>
            <a:off x="263524" y="1356915"/>
            <a:ext cx="3375229" cy="647700"/>
          </a:xfrm>
        </p:spPr>
        <p:txBody>
          <a:bodyPr>
            <a:normAutofit/>
          </a:bodyPr>
          <a:lstStyle>
            <a:lvl1pPr marL="0" indent="0">
              <a:buFontTx/>
              <a:buNone/>
              <a:defRPr sz="2000">
                <a:latin typeface="Arial" panose="020B0604020202020204" pitchFamily="34" charset="0"/>
                <a:cs typeface="Arial" panose="020B0604020202020204" pitchFamily="34" charset="0"/>
              </a:defRPr>
            </a:lvl1pPr>
            <a:lvl2pPr marL="457200" indent="0">
              <a:buFontTx/>
              <a:buNone/>
              <a:defRPr>
                <a:latin typeface="Arial" panose="020B0604020202020204" pitchFamily="34" charset="0"/>
                <a:cs typeface="Arial" panose="020B0604020202020204" pitchFamily="34" charset="0"/>
              </a:defRPr>
            </a:lvl2pPr>
            <a:lvl3pPr marL="914400" indent="0">
              <a:buFontTx/>
              <a:buNone/>
              <a:defRPr>
                <a:latin typeface="Arial" panose="020B0604020202020204" pitchFamily="34" charset="0"/>
                <a:cs typeface="Arial" panose="020B0604020202020204" pitchFamily="34" charset="0"/>
              </a:defRPr>
            </a:lvl3pPr>
            <a:lvl4pPr marL="1371600" indent="0">
              <a:buFontTx/>
              <a:buNone/>
              <a:defRPr>
                <a:latin typeface="Arial" panose="020B0604020202020204" pitchFamily="34" charset="0"/>
                <a:cs typeface="Arial" panose="020B0604020202020204" pitchFamily="34" charset="0"/>
              </a:defRPr>
            </a:lvl4pPr>
            <a:lvl5pPr marL="1828800" indent="0">
              <a:buFontTx/>
              <a:buNone/>
              <a:defRPr>
                <a:latin typeface="Arial" panose="020B0604020202020204" pitchFamily="34" charset="0"/>
                <a:cs typeface="Arial" panose="020B0604020202020204" pitchFamily="34" charset="0"/>
              </a:defRPr>
            </a:lvl5pPr>
          </a:lstStyle>
          <a:p>
            <a:pPr lvl="0"/>
            <a:r>
              <a:rPr lang="pl-PL" dirty="0"/>
              <a:t>Tekst</a:t>
            </a:r>
          </a:p>
        </p:txBody>
      </p:sp>
      <p:sp>
        <p:nvSpPr>
          <p:cNvPr id="5" name="Symbol zastępczy zawartości 4">
            <a:extLst>
              <a:ext uri="{FF2B5EF4-FFF2-40B4-BE49-F238E27FC236}">
                <a16:creationId xmlns:a16="http://schemas.microsoft.com/office/drawing/2014/main" id="{8C3E98F9-816F-40EB-B5F0-195F2D39AA24}"/>
              </a:ext>
            </a:extLst>
          </p:cNvPr>
          <p:cNvSpPr>
            <a:spLocks noGrp="1"/>
          </p:cNvSpPr>
          <p:nvPr>
            <p:ph sz="quarter" idx="14"/>
          </p:nvPr>
        </p:nvSpPr>
        <p:spPr>
          <a:xfrm>
            <a:off x="263525" y="2453481"/>
            <a:ext cx="3671887" cy="3095625"/>
          </a:xfrm>
        </p:spPr>
        <p:txBody>
          <a:bodyPr>
            <a:normAutofit/>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3" name="Symbol zastępczy zawartości 2"/>
          <p:cNvSpPr>
            <a:spLocks noGrp="1"/>
          </p:cNvSpPr>
          <p:nvPr>
            <p:ph idx="1" hasCustomPrompt="1"/>
          </p:nvPr>
        </p:nvSpPr>
        <p:spPr>
          <a:xfrm>
            <a:off x="4799856" y="1825625"/>
            <a:ext cx="6553944" cy="4351338"/>
          </a:xfrm>
        </p:spPr>
        <p:txBody>
          <a:bodyPr>
            <a:normAutofit/>
          </a:bodyPr>
          <a:lstStyle>
            <a:lvl2pPr marL="0" indent="0">
              <a:defRPr sz="2000">
                <a:latin typeface="Arial" panose="020B0604020202020204" pitchFamily="34" charset="0"/>
                <a:cs typeface="Arial" panose="020B0604020202020204" pitchFamily="34" charset="0"/>
              </a:defRPr>
            </a:lvl2pPr>
            <a:lvl3pPr marL="0" indent="0">
              <a:defRPr sz="2000">
                <a:latin typeface="Arial" panose="020B0604020202020204" pitchFamily="34" charset="0"/>
                <a:cs typeface="Arial" panose="020B0604020202020204" pitchFamily="34" charset="0"/>
              </a:defRPr>
            </a:lvl3pPr>
            <a:lvl4pPr marL="0" indent="0">
              <a:defRPr sz="2000">
                <a:latin typeface="Arial" panose="020B0604020202020204" pitchFamily="34" charset="0"/>
                <a:cs typeface="Arial" panose="020B0604020202020204" pitchFamily="34" charset="0"/>
              </a:defRPr>
            </a:lvl4pPr>
            <a:lvl5pPr marL="0" indent="0">
              <a:defRPr sz="2000">
                <a:latin typeface="Arial" panose="020B0604020202020204" pitchFamily="34" charset="0"/>
                <a:cs typeface="Arial" panose="020B0604020202020204" pitchFamily="34" charset="0"/>
              </a:defRPr>
            </a:lvl5pPr>
            <a:lvl6pPr marL="0" indent="0">
              <a:defRPr sz="2000">
                <a:latin typeface="Arial" panose="020B0604020202020204" pitchFamily="34" charset="0"/>
                <a:cs typeface="Arial" panose="020B0604020202020204" pitchFamily="34" charset="0"/>
              </a:defRPr>
            </a:lvl6pPr>
          </a:lstStyle>
          <a:p>
            <a:pPr lvl="1"/>
            <a:r>
              <a:rPr lang="pl-PL" dirty="0"/>
              <a:t>Kliknij, aby edytować style wzorca tekstu</a:t>
            </a:r>
          </a:p>
          <a:p>
            <a:pPr lvl="2"/>
            <a:r>
              <a:rPr lang="pl-PL" dirty="0"/>
              <a:t>Drugi poziom</a:t>
            </a:r>
          </a:p>
          <a:p>
            <a:pPr lvl="3"/>
            <a:r>
              <a:rPr lang="pl-PL" dirty="0"/>
              <a:t>Trzeci poziom</a:t>
            </a:r>
          </a:p>
          <a:p>
            <a:pPr lvl="4"/>
            <a:r>
              <a:rPr lang="pl-PL" dirty="0"/>
              <a:t>Czwarty poziom</a:t>
            </a:r>
          </a:p>
          <a:p>
            <a:pPr lvl="5"/>
            <a:r>
              <a:rPr lang="pl-PL" dirty="0"/>
              <a:t>Piąty poziom</a:t>
            </a:r>
          </a:p>
        </p:txBody>
      </p:sp>
      <p:sp>
        <p:nvSpPr>
          <p:cNvPr id="6" name="Symbol zastępczy numeru slajdu 5"/>
          <p:cNvSpPr>
            <a:spLocks noGrp="1"/>
          </p:cNvSpPr>
          <p:nvPr>
            <p:ph type="sldNum" sz="quarter" idx="12"/>
          </p:nvPr>
        </p:nvSpPr>
        <p:spPr>
          <a:xfrm>
            <a:off x="11481752" y="6427897"/>
            <a:ext cx="649288" cy="385018"/>
          </a:xfrm>
          <a:prstGeom prst="rect">
            <a:avLst/>
          </a:prstGeom>
        </p:spPr>
        <p:txBody>
          <a:bodyPr/>
          <a:lstStyle>
            <a:lvl1pPr algn="r">
              <a:defRPr sz="2000">
                <a:latin typeface="Arial" panose="020B0604020202020204" pitchFamily="34" charset="0"/>
                <a:cs typeface="Arial" panose="020B0604020202020204" pitchFamily="34" charset="0"/>
              </a:defRPr>
            </a:lvl1pPr>
          </a:lstStyle>
          <a:p>
            <a:fld id="{21E9D0E7-205A-4E3C-A6CF-F8F454C50C85}" type="slidenum">
              <a:rPr lang="pl-PL" smtClean="0"/>
              <a:pPr/>
              <a:t>‹#›</a:t>
            </a:fld>
            <a:endParaRPr lang="pl-PL" dirty="0"/>
          </a:p>
        </p:txBody>
      </p:sp>
    </p:spTree>
    <p:extLst>
      <p:ext uri="{BB962C8B-B14F-4D97-AF65-F5344CB8AC3E}">
        <p14:creationId xmlns:p14="http://schemas.microsoft.com/office/powerpoint/2010/main" val="3609767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dwrócony - Tytuł i zawartość z logotypem - układ jeden obok drugiego i nazwa obiektu">
    <p:spTree>
      <p:nvGrpSpPr>
        <p:cNvPr id="1" name=""/>
        <p:cNvGrpSpPr/>
        <p:nvPr/>
      </p:nvGrpSpPr>
      <p:grpSpPr>
        <a:xfrm>
          <a:off x="0" y="0"/>
          <a:ext cx="0" cy="0"/>
          <a:chOff x="0" y="0"/>
          <a:chExt cx="0" cy="0"/>
        </a:xfrm>
      </p:grpSpPr>
      <p:sp>
        <p:nvSpPr>
          <p:cNvPr id="8" name="Symbol zastępczy obrazu 7">
            <a:extLst>
              <a:ext uri="{FF2B5EF4-FFF2-40B4-BE49-F238E27FC236}">
                <a16:creationId xmlns:a16="http://schemas.microsoft.com/office/drawing/2014/main" id="{4CF9E00F-9AF9-4D58-8EE4-1E21D12C7DD6}"/>
              </a:ext>
            </a:extLst>
          </p:cNvPr>
          <p:cNvSpPr>
            <a:spLocks noGrp="1"/>
          </p:cNvSpPr>
          <p:nvPr>
            <p:ph type="pic" sz="quarter" idx="13"/>
          </p:nvPr>
        </p:nvSpPr>
        <p:spPr>
          <a:xfrm>
            <a:off x="263525" y="260350"/>
            <a:ext cx="3384550" cy="647700"/>
          </a:xfrm>
        </p:spPr>
        <p:txBody>
          <a:bodyPr/>
          <a:lstStyle/>
          <a:p>
            <a:endParaRPr lang="pl-PL"/>
          </a:p>
        </p:txBody>
      </p:sp>
      <p:sp>
        <p:nvSpPr>
          <p:cNvPr id="2" name="Tytuł 1"/>
          <p:cNvSpPr>
            <a:spLocks noGrp="1"/>
          </p:cNvSpPr>
          <p:nvPr>
            <p:ph type="title" hasCustomPrompt="1"/>
          </p:nvPr>
        </p:nvSpPr>
        <p:spPr>
          <a:xfrm>
            <a:off x="6384032" y="365125"/>
            <a:ext cx="4969768" cy="1325563"/>
          </a:xfrm>
          <a:prstGeom prst="rect">
            <a:avLst/>
          </a:prstGeom>
        </p:spPr>
        <p:txBody>
          <a:bodyPr>
            <a:normAutofit/>
          </a:bodyPr>
          <a:lstStyle>
            <a:lvl1pPr>
              <a:defRPr sz="2800" b="1">
                <a:latin typeface="Arial" panose="020B0604020202020204" pitchFamily="34" charset="0"/>
                <a:cs typeface="Arial" panose="020B0604020202020204" pitchFamily="34" charset="0"/>
              </a:defRPr>
            </a:lvl1pPr>
          </a:lstStyle>
          <a:p>
            <a:r>
              <a:rPr lang="pl-PL" dirty="0"/>
              <a:t>Tytuł slajdu (indywidualny)</a:t>
            </a:r>
          </a:p>
        </p:txBody>
      </p:sp>
      <p:sp>
        <p:nvSpPr>
          <p:cNvPr id="3" name="Symbol zastępczy zawartości 2"/>
          <p:cNvSpPr>
            <a:spLocks noGrp="1"/>
          </p:cNvSpPr>
          <p:nvPr>
            <p:ph idx="1" hasCustomPrompt="1"/>
          </p:nvPr>
        </p:nvSpPr>
        <p:spPr>
          <a:xfrm>
            <a:off x="335360" y="1768222"/>
            <a:ext cx="5113784" cy="4351338"/>
          </a:xfrm>
        </p:spPr>
        <p:txBody>
          <a:bodyPr>
            <a:normAutofit/>
          </a:bodyPr>
          <a:lstStyle>
            <a:lvl2pPr marL="0" indent="0">
              <a:defRPr sz="2000">
                <a:latin typeface="Arial" panose="020B0604020202020204" pitchFamily="34" charset="0"/>
                <a:cs typeface="Arial" panose="020B0604020202020204" pitchFamily="34" charset="0"/>
              </a:defRPr>
            </a:lvl2pPr>
            <a:lvl3pPr marL="0" indent="0">
              <a:defRPr sz="2000">
                <a:latin typeface="Arial" panose="020B0604020202020204" pitchFamily="34" charset="0"/>
                <a:cs typeface="Arial" panose="020B0604020202020204" pitchFamily="34" charset="0"/>
              </a:defRPr>
            </a:lvl3pPr>
            <a:lvl4pPr marL="0" indent="0">
              <a:defRPr sz="2000">
                <a:latin typeface="Arial" panose="020B0604020202020204" pitchFamily="34" charset="0"/>
                <a:cs typeface="Arial" panose="020B0604020202020204" pitchFamily="34" charset="0"/>
              </a:defRPr>
            </a:lvl4pPr>
            <a:lvl5pPr marL="0" indent="0">
              <a:defRPr sz="2000">
                <a:latin typeface="Arial" panose="020B0604020202020204" pitchFamily="34" charset="0"/>
                <a:cs typeface="Arial" panose="020B0604020202020204" pitchFamily="34" charset="0"/>
              </a:defRPr>
            </a:lvl5pPr>
            <a:lvl6pPr marL="0" indent="0">
              <a:defRPr sz="2000">
                <a:latin typeface="Arial" panose="020B0604020202020204" pitchFamily="34" charset="0"/>
                <a:cs typeface="Arial" panose="020B0604020202020204" pitchFamily="34" charset="0"/>
              </a:defRPr>
            </a:lvl6pPr>
          </a:lstStyle>
          <a:p>
            <a:pPr lvl="1"/>
            <a:r>
              <a:rPr lang="pl-PL" dirty="0"/>
              <a:t>Kliknij, aby edytować style wzorca tekstu</a:t>
            </a:r>
          </a:p>
          <a:p>
            <a:pPr lvl="2"/>
            <a:r>
              <a:rPr lang="pl-PL" dirty="0"/>
              <a:t>Drugi poziom</a:t>
            </a:r>
          </a:p>
          <a:p>
            <a:pPr lvl="3"/>
            <a:r>
              <a:rPr lang="pl-PL" dirty="0"/>
              <a:t>Trzeci poziom</a:t>
            </a:r>
          </a:p>
          <a:p>
            <a:pPr lvl="4"/>
            <a:r>
              <a:rPr lang="pl-PL" dirty="0"/>
              <a:t>Czwarty poziom</a:t>
            </a:r>
          </a:p>
          <a:p>
            <a:pPr lvl="5"/>
            <a:r>
              <a:rPr lang="pl-PL" dirty="0"/>
              <a:t>Piąty poziom</a:t>
            </a:r>
          </a:p>
        </p:txBody>
      </p:sp>
      <p:sp>
        <p:nvSpPr>
          <p:cNvPr id="7" name="Symbol zastępczy tekstu 6">
            <a:extLst>
              <a:ext uri="{FF2B5EF4-FFF2-40B4-BE49-F238E27FC236}">
                <a16:creationId xmlns:a16="http://schemas.microsoft.com/office/drawing/2014/main" id="{C73976A8-7C3B-4ABE-97F3-419761FE8C08}"/>
              </a:ext>
            </a:extLst>
          </p:cNvPr>
          <p:cNvSpPr>
            <a:spLocks noGrp="1"/>
          </p:cNvSpPr>
          <p:nvPr>
            <p:ph type="body" sz="quarter" idx="15" hasCustomPrompt="1"/>
          </p:nvPr>
        </p:nvSpPr>
        <p:spPr>
          <a:xfrm>
            <a:off x="6067684" y="1905734"/>
            <a:ext cx="3375229" cy="647700"/>
          </a:xfrm>
        </p:spPr>
        <p:txBody>
          <a:bodyPr>
            <a:normAutofit/>
          </a:bodyPr>
          <a:lstStyle>
            <a:lvl1pPr marL="0" indent="0">
              <a:buFontTx/>
              <a:buNone/>
              <a:defRPr sz="2000">
                <a:latin typeface="Arial" panose="020B0604020202020204" pitchFamily="34" charset="0"/>
                <a:cs typeface="Arial" panose="020B0604020202020204" pitchFamily="34" charset="0"/>
              </a:defRPr>
            </a:lvl1pPr>
            <a:lvl2pPr marL="457200" indent="0">
              <a:buFontTx/>
              <a:buNone/>
              <a:defRPr>
                <a:latin typeface="Arial" panose="020B0604020202020204" pitchFamily="34" charset="0"/>
                <a:cs typeface="Arial" panose="020B0604020202020204" pitchFamily="34" charset="0"/>
              </a:defRPr>
            </a:lvl2pPr>
            <a:lvl3pPr marL="914400" indent="0">
              <a:buFontTx/>
              <a:buNone/>
              <a:defRPr>
                <a:latin typeface="Arial" panose="020B0604020202020204" pitchFamily="34" charset="0"/>
                <a:cs typeface="Arial" panose="020B0604020202020204" pitchFamily="34" charset="0"/>
              </a:defRPr>
            </a:lvl3pPr>
            <a:lvl4pPr marL="1371600" indent="0">
              <a:buFontTx/>
              <a:buNone/>
              <a:defRPr>
                <a:latin typeface="Arial" panose="020B0604020202020204" pitchFamily="34" charset="0"/>
                <a:cs typeface="Arial" panose="020B0604020202020204" pitchFamily="34" charset="0"/>
              </a:defRPr>
            </a:lvl4pPr>
            <a:lvl5pPr marL="1828800" indent="0">
              <a:buFontTx/>
              <a:buNone/>
              <a:defRPr>
                <a:latin typeface="Arial" panose="020B0604020202020204" pitchFamily="34" charset="0"/>
                <a:cs typeface="Arial" panose="020B0604020202020204" pitchFamily="34" charset="0"/>
              </a:defRPr>
            </a:lvl5pPr>
          </a:lstStyle>
          <a:p>
            <a:pPr lvl="0"/>
            <a:r>
              <a:rPr lang="pl-PL" dirty="0"/>
              <a:t>Tekst</a:t>
            </a:r>
          </a:p>
        </p:txBody>
      </p:sp>
      <p:sp>
        <p:nvSpPr>
          <p:cNvPr id="5" name="Symbol zastępczy zawartości 4">
            <a:extLst>
              <a:ext uri="{FF2B5EF4-FFF2-40B4-BE49-F238E27FC236}">
                <a16:creationId xmlns:a16="http://schemas.microsoft.com/office/drawing/2014/main" id="{8C3E98F9-816F-40EB-B5F0-195F2D39AA24}"/>
              </a:ext>
            </a:extLst>
          </p:cNvPr>
          <p:cNvSpPr>
            <a:spLocks noGrp="1"/>
          </p:cNvSpPr>
          <p:nvPr>
            <p:ph sz="quarter" idx="14"/>
          </p:nvPr>
        </p:nvSpPr>
        <p:spPr>
          <a:xfrm>
            <a:off x="5700564" y="3023935"/>
            <a:ext cx="6336704" cy="3095625"/>
          </a:xfrm>
        </p:spPr>
        <p:txBody>
          <a:bodyPr>
            <a:normAutofit/>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p:cNvSpPr>
            <a:spLocks noGrp="1"/>
          </p:cNvSpPr>
          <p:nvPr>
            <p:ph type="sldNum" sz="quarter" idx="12"/>
          </p:nvPr>
        </p:nvSpPr>
        <p:spPr>
          <a:xfrm>
            <a:off x="11481752" y="6427897"/>
            <a:ext cx="649288" cy="385018"/>
          </a:xfrm>
          <a:prstGeom prst="rect">
            <a:avLst/>
          </a:prstGeom>
        </p:spPr>
        <p:txBody>
          <a:bodyPr/>
          <a:lstStyle>
            <a:lvl1pPr algn="r">
              <a:defRPr sz="2000">
                <a:latin typeface="Arial" panose="020B0604020202020204" pitchFamily="34" charset="0"/>
                <a:cs typeface="Arial" panose="020B0604020202020204" pitchFamily="34" charset="0"/>
              </a:defRPr>
            </a:lvl1pPr>
          </a:lstStyle>
          <a:p>
            <a:fld id="{21E9D0E7-205A-4E3C-A6CF-F8F454C50C85}" type="slidenum">
              <a:rPr lang="pl-PL" smtClean="0"/>
              <a:pPr/>
              <a:t>‹#›</a:t>
            </a:fld>
            <a:endParaRPr lang="pl-PL" dirty="0"/>
          </a:p>
        </p:txBody>
      </p:sp>
    </p:spTree>
    <p:extLst>
      <p:ext uri="{BB962C8B-B14F-4D97-AF65-F5344CB8AC3E}">
        <p14:creationId xmlns:p14="http://schemas.microsoft.com/office/powerpoint/2010/main" val="3971351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orównania i 2 elementy obrazujace +logo ">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89AB83-99C5-4F9D-AF47-D0EF4932167C}"/>
              </a:ext>
            </a:extLst>
          </p:cNvPr>
          <p:cNvSpPr>
            <a:spLocks noGrp="1"/>
          </p:cNvSpPr>
          <p:nvPr>
            <p:ph type="title" hasCustomPrompt="1"/>
          </p:nvPr>
        </p:nvSpPr>
        <p:spPr>
          <a:xfrm>
            <a:off x="6384034" y="188641"/>
            <a:ext cx="4969766" cy="1008334"/>
          </a:xfrm>
        </p:spPr>
        <p:txBody>
          <a:bodyPr>
            <a:normAutofit/>
          </a:bodyPr>
          <a:lstStyle>
            <a:lvl1pPr>
              <a:defRPr sz="2800" b="1">
                <a:latin typeface="Arial" panose="020B0604020202020204" pitchFamily="34" charset="0"/>
                <a:cs typeface="Arial" panose="020B0604020202020204" pitchFamily="34" charset="0"/>
              </a:defRPr>
            </a:lvl1pPr>
          </a:lstStyle>
          <a:p>
            <a:r>
              <a:rPr lang="pl-PL" dirty="0"/>
              <a:t>Tytuł slajdu (indywidualny)</a:t>
            </a:r>
          </a:p>
        </p:txBody>
      </p:sp>
      <p:sp>
        <p:nvSpPr>
          <p:cNvPr id="6" name="Symbol zastępczy zawartości 5">
            <a:extLst>
              <a:ext uri="{FF2B5EF4-FFF2-40B4-BE49-F238E27FC236}">
                <a16:creationId xmlns:a16="http://schemas.microsoft.com/office/drawing/2014/main" id="{5A69CF06-94B6-4D27-A50E-EB7D3F111731}"/>
              </a:ext>
            </a:extLst>
          </p:cNvPr>
          <p:cNvSpPr>
            <a:spLocks noGrp="1"/>
          </p:cNvSpPr>
          <p:nvPr>
            <p:ph sz="quarter" idx="10"/>
          </p:nvPr>
        </p:nvSpPr>
        <p:spPr>
          <a:xfrm>
            <a:off x="786283" y="4580769"/>
            <a:ext cx="4870419" cy="2160513"/>
          </a:xfrm>
        </p:spPr>
        <p:txBody>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7" name="Symbol zastępczy zawartości 5">
            <a:extLst>
              <a:ext uri="{FF2B5EF4-FFF2-40B4-BE49-F238E27FC236}">
                <a16:creationId xmlns:a16="http://schemas.microsoft.com/office/drawing/2014/main" id="{E6CB8DDD-345A-430B-90E6-4DD1B69CF9B8}"/>
              </a:ext>
            </a:extLst>
          </p:cNvPr>
          <p:cNvSpPr>
            <a:spLocks noGrp="1"/>
          </p:cNvSpPr>
          <p:nvPr>
            <p:ph sz="quarter" idx="11"/>
          </p:nvPr>
        </p:nvSpPr>
        <p:spPr>
          <a:xfrm>
            <a:off x="6535300" y="4535618"/>
            <a:ext cx="4870417" cy="2160513"/>
          </a:xfrm>
        </p:spPr>
        <p:txBody>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9" name="Symbol zastępczy tekstu 8">
            <a:extLst>
              <a:ext uri="{FF2B5EF4-FFF2-40B4-BE49-F238E27FC236}">
                <a16:creationId xmlns:a16="http://schemas.microsoft.com/office/drawing/2014/main" id="{CBE6E81D-45C6-416A-A7A0-05EC96527806}"/>
              </a:ext>
            </a:extLst>
          </p:cNvPr>
          <p:cNvSpPr>
            <a:spLocks noGrp="1"/>
          </p:cNvSpPr>
          <p:nvPr>
            <p:ph type="body" sz="quarter" idx="12"/>
          </p:nvPr>
        </p:nvSpPr>
        <p:spPr>
          <a:xfrm>
            <a:off x="635017" y="1196974"/>
            <a:ext cx="5172952" cy="3133105"/>
          </a:xfrm>
        </p:spPr>
        <p:txBody>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1" name="Symbol zastępczy tekstu 8">
            <a:extLst>
              <a:ext uri="{FF2B5EF4-FFF2-40B4-BE49-F238E27FC236}">
                <a16:creationId xmlns:a16="http://schemas.microsoft.com/office/drawing/2014/main" id="{050C6A09-0203-49EC-9B3E-17A735D84DB1}"/>
              </a:ext>
            </a:extLst>
          </p:cNvPr>
          <p:cNvSpPr>
            <a:spLocks noGrp="1"/>
          </p:cNvSpPr>
          <p:nvPr>
            <p:ph type="body" sz="quarter" idx="13"/>
          </p:nvPr>
        </p:nvSpPr>
        <p:spPr>
          <a:xfrm>
            <a:off x="6384034" y="1196974"/>
            <a:ext cx="5172950" cy="3133105"/>
          </a:xfrm>
        </p:spPr>
        <p:txBody>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3" name="Symbol zastępczy obrazu 12">
            <a:extLst>
              <a:ext uri="{FF2B5EF4-FFF2-40B4-BE49-F238E27FC236}">
                <a16:creationId xmlns:a16="http://schemas.microsoft.com/office/drawing/2014/main" id="{08D5CCFE-EECD-43D7-AE0C-B5A69FEE1D5B}"/>
              </a:ext>
            </a:extLst>
          </p:cNvPr>
          <p:cNvSpPr>
            <a:spLocks noGrp="1"/>
          </p:cNvSpPr>
          <p:nvPr>
            <p:ph type="pic" sz="quarter" idx="14"/>
          </p:nvPr>
        </p:nvSpPr>
        <p:spPr>
          <a:xfrm>
            <a:off x="119063" y="188913"/>
            <a:ext cx="3673475" cy="757237"/>
          </a:xfrm>
        </p:spPr>
        <p:txBody>
          <a:bodyPr/>
          <a:lstStyle/>
          <a:p>
            <a:endParaRPr lang="pl-PL"/>
          </a:p>
        </p:txBody>
      </p:sp>
    </p:spTree>
    <p:extLst>
      <p:ext uri="{BB962C8B-B14F-4D97-AF65-F5344CB8AC3E}">
        <p14:creationId xmlns:p14="http://schemas.microsoft.com/office/powerpoint/2010/main" val="180189290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a:prstGeom prst="rect">
            <a:avLst/>
          </a:prstGeo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a:xfrm>
            <a:off x="838200" y="6356350"/>
            <a:ext cx="2743200" cy="365125"/>
          </a:xfrm>
          <a:prstGeom prst="rect">
            <a:avLst/>
          </a:prstGeom>
        </p:spPr>
        <p:txBody>
          <a:bodyPr/>
          <a:lstStyle/>
          <a:p>
            <a:endParaRPr lang="pl-PL"/>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p>
            <a:endParaRPr lang="pl-PL"/>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a:lstStyle/>
          <a:p>
            <a:fld id="{21E9D0E7-205A-4E3C-A6CF-F8F454C50C85}" type="slidenum">
              <a:rPr lang="pl-PL" smtClean="0"/>
              <a:t>‹#›</a:t>
            </a:fld>
            <a:endParaRPr lang="pl-PL"/>
          </a:p>
        </p:txBody>
      </p:sp>
    </p:spTree>
    <p:extLst>
      <p:ext uri="{BB962C8B-B14F-4D97-AF65-F5344CB8AC3E}">
        <p14:creationId xmlns:p14="http://schemas.microsoft.com/office/powerpoint/2010/main" val="3899660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a:xfrm>
            <a:off x="838200" y="6356350"/>
            <a:ext cx="2743200" cy="365125"/>
          </a:xfrm>
          <a:prstGeom prst="rect">
            <a:avLst/>
          </a:prstGeom>
        </p:spPr>
        <p:txBody>
          <a:bodyPr/>
          <a:lstStyle/>
          <a:p>
            <a:endParaRPr lang="pl-PL"/>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p>
            <a:endParaRPr lang="pl-PL"/>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a:lstStyle/>
          <a:p>
            <a:fld id="{21E9D0E7-205A-4E3C-A6CF-F8F454C50C85}" type="slidenum">
              <a:rPr lang="pl-PL" smtClean="0"/>
              <a:t>‹#›</a:t>
            </a:fld>
            <a:endParaRPr lang="pl-PL"/>
          </a:p>
        </p:txBody>
      </p:sp>
    </p:spTree>
    <p:extLst>
      <p:ext uri="{BB962C8B-B14F-4D97-AF65-F5344CB8AC3E}">
        <p14:creationId xmlns:p14="http://schemas.microsoft.com/office/powerpoint/2010/main" val="2428564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tytułu 6"/>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Tree>
    <p:extLst>
      <p:ext uri="{BB962C8B-B14F-4D97-AF65-F5344CB8AC3E}">
        <p14:creationId xmlns:p14="http://schemas.microsoft.com/office/powerpoint/2010/main" val="4275020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4" r:id="rId4"/>
    <p:sldLayoutId id="2147483662" r:id="rId5"/>
    <p:sldLayoutId id="2147483663" r:id="rId6"/>
    <p:sldLayoutId id="214748366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 id="2147483659"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p:cNvSpPr>
            <a:spLocks noGrp="1"/>
          </p:cNvSpPr>
          <p:nvPr>
            <p:ph type="ctrTitle"/>
          </p:nvPr>
        </p:nvSpPr>
        <p:spPr>
          <a:xfrm>
            <a:off x="1524000" y="2636912"/>
            <a:ext cx="9144000" cy="2232257"/>
          </a:xfrm>
        </p:spPr>
        <p:txBody>
          <a:bodyPr>
            <a:normAutofit fontScale="90000"/>
          </a:bodyPr>
          <a:lstStyle/>
          <a:p>
            <a:r>
              <a:rPr lang="pl-PL" b="1" dirty="0"/>
              <a:t>Szkolenie dotyczące Bazy Danych </a:t>
            </a:r>
            <a:br>
              <a:rPr lang="pl-PL" b="1" dirty="0"/>
            </a:br>
            <a:r>
              <a:rPr lang="pl-PL" b="1" dirty="0"/>
              <a:t>o Produktach i Opakowaniach oraz Gospodarce Odpadami oraz obowiązków sprawozdawczych wynikającym </a:t>
            </a:r>
            <a:br>
              <a:rPr lang="pl-PL" b="1" dirty="0"/>
            </a:br>
            <a:r>
              <a:rPr lang="pl-PL" b="1" dirty="0"/>
              <a:t>z przepisów prawa</a:t>
            </a:r>
            <a:endParaRPr lang="pl-PL" sz="4000" b="1" dirty="0">
              <a:latin typeface="Arial" panose="020B0604020202020204" pitchFamily="34" charset="0"/>
              <a:cs typeface="Arial" panose="020B0604020202020204" pitchFamily="34" charset="0"/>
            </a:endParaRPr>
          </a:p>
        </p:txBody>
      </p:sp>
      <p:sp>
        <p:nvSpPr>
          <p:cNvPr id="7" name="Podtytuł 6"/>
          <p:cNvSpPr>
            <a:spLocks noGrp="1"/>
          </p:cNvSpPr>
          <p:nvPr>
            <p:ph type="subTitle" idx="1"/>
          </p:nvPr>
        </p:nvSpPr>
        <p:spPr/>
        <p:txBody>
          <a:bodyPr>
            <a:normAutofit/>
          </a:bodyPr>
          <a:lstStyle/>
          <a:p>
            <a:r>
              <a:rPr lang="pl-PL" sz="1800" dirty="0">
                <a:latin typeface="Arial" panose="020B0604020202020204" pitchFamily="34" charset="0"/>
                <a:cs typeface="Arial" panose="020B0604020202020204" pitchFamily="34" charset="0"/>
              </a:rPr>
              <a:t>Gdańsk, 17 lutego 2023</a:t>
            </a:r>
          </a:p>
          <a:p>
            <a:r>
              <a:rPr lang="pl-PL" sz="1800" dirty="0">
                <a:latin typeface="Arial" panose="020B0604020202020204" pitchFamily="34" charset="0"/>
                <a:cs typeface="Arial" panose="020B0604020202020204" pitchFamily="34" charset="0"/>
              </a:rPr>
              <a:t>Referat Polityki Ekologicznej, UMWP</a:t>
            </a:r>
          </a:p>
        </p:txBody>
      </p:sp>
    </p:spTree>
    <p:extLst>
      <p:ext uri="{BB962C8B-B14F-4D97-AF65-F5344CB8AC3E}">
        <p14:creationId xmlns:p14="http://schemas.microsoft.com/office/powerpoint/2010/main" val="3040651819"/>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dirty="0"/>
              <a:t>Co to jest opakowanie?</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Opakowaniem w rozumieniu ustawy jest wyrób, w tym wyrób bezzwrotny, wykonany z jakiegokolwiek materiału, przeznaczony do </a:t>
            </a:r>
            <a:r>
              <a:rPr lang="pl-PL" sz="2000" b="1" dirty="0">
                <a:latin typeface="Arial" panose="020B0604020202020204" pitchFamily="34" charset="0"/>
                <a:cs typeface="Arial" panose="020B0604020202020204" pitchFamily="34" charset="0"/>
              </a:rPr>
              <a:t>przechowywania</a:t>
            </a:r>
            <a:r>
              <a:rPr lang="pl-PL" sz="2000" dirty="0">
                <a:latin typeface="Arial" panose="020B0604020202020204" pitchFamily="34" charset="0"/>
                <a:cs typeface="Arial" panose="020B0604020202020204" pitchFamily="34" charset="0"/>
              </a:rPr>
              <a:t>, </a:t>
            </a:r>
            <a:r>
              <a:rPr lang="pl-PL" sz="2000" b="1" dirty="0">
                <a:latin typeface="Arial" panose="020B0604020202020204" pitchFamily="34" charset="0"/>
                <a:cs typeface="Arial" panose="020B0604020202020204" pitchFamily="34" charset="0"/>
              </a:rPr>
              <a:t>ochrony</a:t>
            </a:r>
            <a:r>
              <a:rPr lang="pl-PL" sz="2000" dirty="0">
                <a:latin typeface="Arial" panose="020B0604020202020204" pitchFamily="34" charset="0"/>
                <a:cs typeface="Arial" panose="020B0604020202020204" pitchFamily="34" charset="0"/>
              </a:rPr>
              <a:t>, </a:t>
            </a:r>
            <a:r>
              <a:rPr lang="pl-PL" sz="2000" b="1" dirty="0">
                <a:latin typeface="Arial" panose="020B0604020202020204" pitchFamily="34" charset="0"/>
                <a:cs typeface="Arial" panose="020B0604020202020204" pitchFamily="34" charset="0"/>
              </a:rPr>
              <a:t>przewozu</a:t>
            </a:r>
            <a:r>
              <a:rPr lang="pl-PL" sz="2000" dirty="0">
                <a:latin typeface="Arial" panose="020B0604020202020204" pitchFamily="34" charset="0"/>
                <a:cs typeface="Arial" panose="020B0604020202020204" pitchFamily="34" charset="0"/>
              </a:rPr>
              <a:t>, </a:t>
            </a:r>
            <a:r>
              <a:rPr lang="pl-PL" sz="2000" b="1" dirty="0">
                <a:latin typeface="Arial" panose="020B0604020202020204" pitchFamily="34" charset="0"/>
                <a:cs typeface="Arial" panose="020B0604020202020204" pitchFamily="34" charset="0"/>
              </a:rPr>
              <a:t>dostarczania</a:t>
            </a:r>
            <a:r>
              <a:rPr lang="pl-PL" sz="2000" dirty="0">
                <a:latin typeface="Arial" panose="020B0604020202020204" pitchFamily="34" charset="0"/>
                <a:cs typeface="Arial" panose="020B0604020202020204" pitchFamily="34" charset="0"/>
              </a:rPr>
              <a:t> lub </a:t>
            </a:r>
            <a:r>
              <a:rPr lang="pl-PL" sz="2000" b="1" dirty="0">
                <a:latin typeface="Arial" panose="020B0604020202020204" pitchFamily="34" charset="0"/>
                <a:cs typeface="Arial" panose="020B0604020202020204" pitchFamily="34" charset="0"/>
              </a:rPr>
              <a:t>prezentacji</a:t>
            </a:r>
            <a:r>
              <a:rPr lang="pl-PL" sz="2000" dirty="0">
                <a:latin typeface="Arial" panose="020B0604020202020204" pitchFamily="34" charset="0"/>
                <a:cs typeface="Arial" panose="020B0604020202020204" pitchFamily="34" charset="0"/>
              </a:rPr>
              <a:t> produktów, od surowców do towarów przetworzonych.</a:t>
            </a:r>
          </a:p>
          <a:p>
            <a:pPr marL="0" indent="0">
              <a:buNone/>
            </a:pPr>
            <a:r>
              <a:rPr lang="pl-PL" sz="2000" dirty="0">
                <a:latin typeface="Arial" panose="020B0604020202020204" pitchFamily="34" charset="0"/>
                <a:cs typeface="Arial" panose="020B0604020202020204" pitchFamily="34" charset="0"/>
              </a:rPr>
              <a:t>Za opakowanie uważa się:</a:t>
            </a:r>
          </a:p>
          <a:p>
            <a:r>
              <a:rPr lang="pl-PL" sz="2000" dirty="0">
                <a:latin typeface="Arial" panose="020B0604020202020204" pitchFamily="34" charset="0"/>
                <a:cs typeface="Arial" panose="020B0604020202020204" pitchFamily="34" charset="0"/>
              </a:rPr>
              <a:t>wyrób spełniający funkcje opakowania, bez uszczerbku dla innych funkcji, jakie opakowanie może spełniać oraz niezbędnego do przechowywania, utrzymywania lub zabezpieczania produktu w całym cyklu i okresie jego funkcjonowania;</a:t>
            </a:r>
          </a:p>
          <a:p>
            <a:r>
              <a:rPr lang="pl-PL" sz="2000" dirty="0">
                <a:latin typeface="Arial" panose="020B0604020202020204" pitchFamily="34" charset="0"/>
                <a:cs typeface="Arial" panose="020B0604020202020204" pitchFamily="34" charset="0"/>
              </a:rPr>
              <a:t>wyrób spełniający funkcje opakowania:</a:t>
            </a:r>
          </a:p>
          <a:p>
            <a:pPr marL="0" indent="0">
              <a:buNone/>
            </a:pPr>
            <a:r>
              <a:rPr lang="pl-PL" sz="2000" dirty="0">
                <a:latin typeface="Arial" panose="020B0604020202020204" pitchFamily="34" charset="0"/>
                <a:cs typeface="Arial" panose="020B0604020202020204" pitchFamily="34" charset="0"/>
              </a:rPr>
              <a:t>	wytworzony i przeznaczony do wypełniania w </a:t>
            </a:r>
            <a:r>
              <a:rPr lang="pl-PL" sz="2000" b="1" dirty="0">
                <a:latin typeface="Arial" panose="020B0604020202020204" pitchFamily="34" charset="0"/>
                <a:cs typeface="Arial" panose="020B0604020202020204" pitchFamily="34" charset="0"/>
              </a:rPr>
              <a:t>punkcie sprzedaży</a:t>
            </a:r>
            <a:r>
              <a:rPr lang="pl-PL" sz="2000" dirty="0">
                <a:latin typeface="Arial" panose="020B0604020202020204" pitchFamily="34" charset="0"/>
                <a:cs typeface="Arial" panose="020B0604020202020204" pitchFamily="34" charset="0"/>
              </a:rPr>
              <a:t>,</a:t>
            </a:r>
          </a:p>
          <a:p>
            <a:pPr marL="0" indent="0">
              <a:buNone/>
            </a:pPr>
            <a:r>
              <a:rPr lang="pl-PL" sz="2000" dirty="0">
                <a:latin typeface="Arial" panose="020B0604020202020204" pitchFamily="34" charset="0"/>
                <a:cs typeface="Arial" panose="020B0604020202020204" pitchFamily="34" charset="0"/>
              </a:rPr>
              <a:t>	jednorazowego użytku - sprzedany, wypełniony, wytworzony lub przeznaczony do wypełniania 	w </a:t>
            </a:r>
            <a:r>
              <a:rPr lang="pl-PL" sz="2000" b="1" dirty="0">
                <a:latin typeface="Arial" panose="020B0604020202020204" pitchFamily="34" charset="0"/>
                <a:cs typeface="Arial" panose="020B0604020202020204" pitchFamily="34" charset="0"/>
              </a:rPr>
              <a:t>punkcie sprzedaży</a:t>
            </a:r>
            <a:r>
              <a:rPr lang="pl-PL" sz="2000" dirty="0">
                <a:latin typeface="Arial" panose="020B0604020202020204" pitchFamily="34" charset="0"/>
                <a:cs typeface="Arial" panose="020B0604020202020204" pitchFamily="34" charset="0"/>
              </a:rPr>
              <a:t>;</a:t>
            </a:r>
          </a:p>
          <a:p>
            <a:r>
              <a:rPr lang="pl-PL" sz="2000" dirty="0">
                <a:latin typeface="Arial" panose="020B0604020202020204" pitchFamily="34" charset="0"/>
                <a:cs typeface="Arial" panose="020B0604020202020204" pitchFamily="34" charset="0"/>
              </a:rPr>
              <a:t>część składową opakowania oraz złączony z opakowaniem element pomocniczy, spełniające funkcje opakowania, z tym że element pomocniczy przyczepiony bezpośrednio lub przymocowany do produktu uważa się za opakowanie, z wyłączeniem elementu stanowiącego integralną część produktu, który jest przeznaczony do wspólnego użycia lub usunięcia.</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10</a:t>
            </a:fld>
            <a:endParaRPr lang="pl-PL" dirty="0"/>
          </a:p>
        </p:txBody>
      </p:sp>
    </p:spTree>
    <p:extLst>
      <p:ext uri="{BB962C8B-B14F-4D97-AF65-F5344CB8AC3E}">
        <p14:creationId xmlns:p14="http://schemas.microsoft.com/office/powerpoint/2010/main" val="133414745"/>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b="1" dirty="0">
                <a:latin typeface="Arial" panose="020B0604020202020204" pitchFamily="34" charset="0"/>
                <a:cs typeface="Arial" panose="020B0604020202020204" pitchFamily="34" charset="0"/>
              </a:rPr>
              <a:t>III. Obowiązki</a:t>
            </a:r>
          </a:p>
          <a:p>
            <a:pPr marL="0" indent="0">
              <a:buNone/>
            </a:pPr>
            <a:r>
              <a:rPr lang="pl-PL" sz="2000" dirty="0">
                <a:latin typeface="Arial" panose="020B0604020202020204" pitchFamily="34" charset="0"/>
                <a:cs typeface="Arial" panose="020B0604020202020204" pitchFamily="34" charset="0"/>
              </a:rPr>
              <a:t>Wprowadzający produkty w opakowaniach jest obowiązany zapewniać recykling odpadów opakowaniowych takiego samego rodzaju jak odpady opakowaniowe powstałe z tego samego rodzaju opakowań jak opakowania, w których wprowadził produkty do obrotu. </a:t>
            </a: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Obowiązek ten może być realizowany przez przedsiębiorcę </a:t>
            </a:r>
            <a:r>
              <a:rPr lang="pl-PL" sz="2000" b="1" dirty="0">
                <a:latin typeface="Arial" panose="020B0604020202020204" pitchFamily="34" charset="0"/>
                <a:cs typeface="Arial" panose="020B0604020202020204" pitchFamily="34" charset="0"/>
              </a:rPr>
              <a:t>samodzielnie</a:t>
            </a:r>
            <a:r>
              <a:rPr lang="pl-PL" sz="2000" dirty="0">
                <a:latin typeface="Arial" panose="020B0604020202020204" pitchFamily="34" charset="0"/>
                <a:cs typeface="Arial" panose="020B0604020202020204" pitchFamily="34" charset="0"/>
              </a:rPr>
              <a:t> albo </a:t>
            </a:r>
            <a:r>
              <a:rPr lang="pl-PL" sz="2000" b="1" dirty="0">
                <a:latin typeface="Arial" panose="020B0604020202020204" pitchFamily="34" charset="0"/>
                <a:cs typeface="Arial" panose="020B0604020202020204" pitchFamily="34" charset="0"/>
              </a:rPr>
              <a:t>za pośrednictwem organizacji odzysku</a:t>
            </a:r>
            <a:r>
              <a:rPr lang="pl-PL" sz="2000" dirty="0">
                <a:latin typeface="Arial" panose="020B0604020202020204" pitchFamily="34" charset="0"/>
                <a:cs typeface="Arial" panose="020B0604020202020204" pitchFamily="34" charset="0"/>
              </a:rPr>
              <a:t>. Organizacja przejmuje od przedsiębiorcy obciążające go obowiązki </a:t>
            </a:r>
            <a:r>
              <a:rPr lang="pl-PL" sz="2000" b="1" dirty="0">
                <a:latin typeface="Arial" panose="020B0604020202020204" pitchFamily="34" charset="0"/>
                <a:cs typeface="Arial" panose="020B0604020202020204" pitchFamily="34" charset="0"/>
              </a:rPr>
              <a:t>na podstawie umowy</a:t>
            </a:r>
            <a:r>
              <a:rPr lang="pl-PL" sz="2000" dirty="0">
                <a:latin typeface="Arial" panose="020B0604020202020204" pitchFamily="34" charset="0"/>
                <a:cs typeface="Arial" panose="020B0604020202020204" pitchFamily="34" charset="0"/>
              </a:rPr>
              <a:t>.</a:t>
            </a:r>
          </a:p>
          <a:p>
            <a:endParaRPr lang="pl-PL" sz="2000" dirty="0">
              <a:latin typeface="Arial" panose="020B0604020202020204" pitchFamily="34" charset="0"/>
              <a:cs typeface="Arial" panose="020B0604020202020204" pitchFamily="34" charset="0"/>
            </a:endParaRP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11</a:t>
            </a:fld>
            <a:endParaRPr lang="pl-PL" dirty="0"/>
          </a:p>
        </p:txBody>
      </p:sp>
    </p:spTree>
    <p:extLst>
      <p:ext uri="{BB962C8B-B14F-4D97-AF65-F5344CB8AC3E}">
        <p14:creationId xmlns:p14="http://schemas.microsoft.com/office/powerpoint/2010/main" val="60937205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sz="2500" dirty="0">
                <a:solidFill>
                  <a:prstClr val="black"/>
                </a:solidFill>
              </a:rPr>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lnSpc>
                <a:spcPct val="113000"/>
              </a:lnSpc>
              <a:spcBef>
                <a:spcPts val="600"/>
              </a:spcBef>
              <a:spcAft>
                <a:spcPts val="1200"/>
              </a:spcAft>
              <a:buNone/>
            </a:pPr>
            <a:r>
              <a:rPr lang="pl-PL" sz="2000" b="1" dirty="0">
                <a:latin typeface="Arial" panose="020B0604020202020204" pitchFamily="34" charset="0"/>
                <a:cs typeface="Arial" panose="020B0604020202020204" pitchFamily="34" charset="0"/>
              </a:rPr>
              <a:t>1.Wpis do rejestru BDO</a:t>
            </a:r>
          </a:p>
          <a:p>
            <a:pPr marL="0" indent="0">
              <a:lnSpc>
                <a:spcPct val="100000"/>
              </a:lnSpc>
              <a:spcBef>
                <a:spcPts val="0"/>
              </a:spcBef>
              <a:buNone/>
            </a:pPr>
            <a:r>
              <a:rPr lang="pl-PL" sz="2000" dirty="0">
                <a:latin typeface="Arial" panose="020B0604020202020204" pitchFamily="34" charset="0"/>
                <a:cs typeface="Arial" panose="020B0604020202020204" pitchFamily="34" charset="0"/>
              </a:rPr>
              <a:t>Przedsiębiorca:</a:t>
            </a:r>
          </a:p>
          <a:p>
            <a:pPr marL="0" indent="0">
              <a:lnSpc>
                <a:spcPct val="100000"/>
              </a:lnSpc>
              <a:spcBef>
                <a:spcPts val="0"/>
              </a:spcBef>
              <a:buNone/>
            </a:pPr>
            <a:r>
              <a:rPr lang="pl-PL" sz="2000" dirty="0">
                <a:latin typeface="Arial" panose="020B0604020202020204" pitchFamily="34" charset="0"/>
                <a:cs typeface="Arial" panose="020B0604020202020204" pitchFamily="34" charset="0"/>
              </a:rPr>
              <a:t>1) będący organizacją odzysku opakowań,</a:t>
            </a:r>
          </a:p>
          <a:p>
            <a:pPr marL="0" indent="0">
              <a:lnSpc>
                <a:spcPct val="100000"/>
              </a:lnSpc>
              <a:spcBef>
                <a:spcPts val="0"/>
              </a:spcBef>
              <a:buNone/>
            </a:pPr>
            <a:r>
              <a:rPr lang="pl-PL" sz="2000" dirty="0">
                <a:latin typeface="Arial" panose="020B0604020202020204" pitchFamily="34" charset="0"/>
                <a:cs typeface="Arial" panose="020B0604020202020204" pitchFamily="34" charset="0"/>
              </a:rPr>
              <a:t>2) dokonujący wewnątrzwspólnotowej dostawy produktów w opakowaniach,</a:t>
            </a:r>
          </a:p>
          <a:p>
            <a:pPr marL="0" indent="0">
              <a:lnSpc>
                <a:spcPct val="100000"/>
              </a:lnSpc>
              <a:spcBef>
                <a:spcPts val="0"/>
              </a:spcBef>
              <a:buNone/>
            </a:pPr>
            <a:r>
              <a:rPr lang="pl-PL" sz="2000" dirty="0">
                <a:latin typeface="Arial" panose="020B0604020202020204" pitchFamily="34" charset="0"/>
                <a:cs typeface="Arial" panose="020B0604020202020204" pitchFamily="34" charset="0"/>
              </a:rPr>
              <a:t>3) eksportujący:</a:t>
            </a:r>
          </a:p>
          <a:p>
            <a:pPr marL="0" indent="0">
              <a:lnSpc>
                <a:spcPct val="100000"/>
              </a:lnSpc>
              <a:spcBef>
                <a:spcPts val="0"/>
              </a:spcBef>
              <a:buNone/>
            </a:pPr>
            <a:r>
              <a:rPr lang="pl-PL" sz="2000" dirty="0">
                <a:latin typeface="Arial" panose="020B0604020202020204" pitchFamily="34" charset="0"/>
                <a:cs typeface="Arial" panose="020B0604020202020204" pitchFamily="34" charset="0"/>
              </a:rPr>
              <a:t>	a) opakowania,</a:t>
            </a:r>
          </a:p>
          <a:p>
            <a:pPr marL="0" indent="0">
              <a:lnSpc>
                <a:spcPct val="100000"/>
              </a:lnSpc>
              <a:spcBef>
                <a:spcPts val="0"/>
              </a:spcBef>
              <a:buNone/>
            </a:pPr>
            <a:r>
              <a:rPr lang="pl-PL" sz="2000" dirty="0">
                <a:latin typeface="Arial" panose="020B0604020202020204" pitchFamily="34" charset="0"/>
                <a:cs typeface="Arial" panose="020B0604020202020204" pitchFamily="34" charset="0"/>
              </a:rPr>
              <a:t>	b) produkty w opakowaniach,</a:t>
            </a:r>
          </a:p>
          <a:p>
            <a:pPr marL="0" indent="0">
              <a:lnSpc>
                <a:spcPct val="113000"/>
              </a:lnSpc>
              <a:spcBef>
                <a:spcPts val="0"/>
              </a:spcBef>
              <a:buNone/>
            </a:pPr>
            <a:r>
              <a:rPr lang="pl-PL" sz="2000" dirty="0">
                <a:latin typeface="Arial" panose="020B0604020202020204" pitchFamily="34" charset="0"/>
                <a:cs typeface="Arial" panose="020B0604020202020204" pitchFamily="34" charset="0"/>
              </a:rPr>
              <a:t>4) wprowadzający opakowania,</a:t>
            </a:r>
          </a:p>
          <a:p>
            <a:pPr marL="0" indent="0">
              <a:lnSpc>
                <a:spcPct val="113000"/>
              </a:lnSpc>
              <a:spcBef>
                <a:spcPts val="0"/>
              </a:spcBef>
              <a:buNone/>
            </a:pPr>
            <a:r>
              <a:rPr lang="pl-PL" sz="2000" dirty="0">
                <a:latin typeface="Arial" panose="020B0604020202020204" pitchFamily="34" charset="0"/>
                <a:cs typeface="Arial" panose="020B0604020202020204" pitchFamily="34" charset="0"/>
              </a:rPr>
              <a:t>5) wprowadzający produkty w opakowaniach,</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12</a:t>
            </a:fld>
            <a:endParaRPr lang="pl-PL" dirty="0"/>
          </a:p>
        </p:txBody>
      </p:sp>
    </p:spTree>
    <p:extLst>
      <p:ext uri="{BB962C8B-B14F-4D97-AF65-F5344CB8AC3E}">
        <p14:creationId xmlns:p14="http://schemas.microsoft.com/office/powerpoint/2010/main" val="2946767739"/>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b="1" dirty="0">
                <a:solidFill>
                  <a:srgbClr val="37474F"/>
                </a:solidFill>
                <a:latin typeface="Arial" panose="020B0604020202020204" pitchFamily="34" charset="0"/>
              </a:rPr>
              <a:t>2. Wyliczenie należnej opłaty produktowej:</a:t>
            </a:r>
            <a:endParaRPr lang="pl-PL" sz="2000" dirty="0">
              <a:solidFill>
                <a:srgbClr val="37474F"/>
              </a:solidFill>
              <a:latin typeface="Arial" panose="020B0604020202020204" pitchFamily="34" charset="0"/>
            </a:endParaRPr>
          </a:p>
          <a:p>
            <a:pPr marL="0" indent="0">
              <a:buNone/>
            </a:pPr>
            <a:r>
              <a:rPr lang="pl-PL" sz="2000" dirty="0">
                <a:latin typeface="Arial" panose="020B0604020202020204" pitchFamily="34" charset="0"/>
              </a:rPr>
              <a:t>Opłata produktowa za opakowania jest sumą opłat z tytułu:</a:t>
            </a:r>
            <a:endParaRPr lang="pl-PL" sz="2000" dirty="0">
              <a:latin typeface="Open Sans"/>
            </a:endParaRPr>
          </a:p>
          <a:p>
            <a:r>
              <a:rPr lang="pl-PL" sz="2000" dirty="0">
                <a:latin typeface="Open Sans"/>
              </a:rPr>
              <a:t>niewykonania obowiązku recyklingu odpadów opakowaniowych powstałych z opakowań wymienionych w poz. 2-8 w załączniku nr 1 do ustawy </a:t>
            </a:r>
          </a:p>
          <a:p>
            <a:r>
              <a:rPr lang="pl-PL" sz="2000" dirty="0">
                <a:latin typeface="Open Sans"/>
              </a:rPr>
              <a:t>niewykonania obowiązku recyklingu w odniesieniu do sumy opakowań wymienionych w poz. 1 </a:t>
            </a:r>
            <a:br>
              <a:rPr lang="pl-PL" sz="2000" dirty="0">
                <a:latin typeface="Open Sans"/>
              </a:rPr>
            </a:br>
            <a:r>
              <a:rPr lang="pl-PL" sz="2000" dirty="0">
                <a:latin typeface="Open Sans"/>
              </a:rPr>
              <a:t>w załączniku nr 1 do ustawy.</a:t>
            </a:r>
          </a:p>
          <a:p>
            <a:pPr marL="0" indent="0">
              <a:buNone/>
            </a:pPr>
            <a:r>
              <a:rPr lang="pl-PL" sz="2000" dirty="0">
                <a:latin typeface="Arial" panose="020B0604020202020204" pitchFamily="34" charset="0"/>
              </a:rPr>
              <a:t>Wzory do obliczeń opłaty produktowej znajdują się w Załączniku nr 2 do ustawy </a:t>
            </a:r>
            <a:r>
              <a:rPr lang="pl-PL" sz="2000" dirty="0" err="1">
                <a:latin typeface="Arial" panose="020B0604020202020204" pitchFamily="34" charset="0"/>
              </a:rPr>
              <a:t>gooo</a:t>
            </a:r>
            <a:r>
              <a:rPr lang="pl-PL" sz="2000" dirty="0">
                <a:latin typeface="Arial" panose="020B0604020202020204" pitchFamily="34" charset="0"/>
              </a:rPr>
              <a:t>.</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Docelowe </a:t>
            </a:r>
            <a:r>
              <a:rPr lang="pl-PL" sz="2000" b="1" dirty="0">
                <a:latin typeface="Arial" panose="020B0604020202020204" pitchFamily="34" charset="0"/>
                <a:cs typeface="Arial" panose="020B0604020202020204" pitchFamily="34" charset="0"/>
              </a:rPr>
              <a:t>roczne poziomy recyklingu odpadów opakowaniowych </a:t>
            </a:r>
            <a:r>
              <a:rPr lang="pl-PL" sz="2000" dirty="0">
                <a:latin typeface="Arial" panose="020B0604020202020204" pitchFamily="34" charset="0"/>
                <a:cs typeface="Arial" panose="020B0604020202020204" pitchFamily="34" charset="0"/>
              </a:rPr>
              <a:t>(w latach 2022 – 2029) określa Rozporządzenie Ministra Klimatu i Środowiska z dnia 19 grudnia 2021 r. w sprawie rocznych poziomów recyklingu odpadów opakowaniowych w poszczególnych latach do 2030 r. (Dz.U. z 2021 r. poz. 2375).</a:t>
            </a: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Stawki opłaty produktowej </a:t>
            </a:r>
            <a:r>
              <a:rPr lang="pl-PL" sz="2000" dirty="0">
                <a:latin typeface="Arial" panose="020B0604020202020204" pitchFamily="34" charset="0"/>
                <a:cs typeface="Arial" panose="020B0604020202020204" pitchFamily="34" charset="0"/>
              </a:rPr>
              <a:t>za opakowania obowiązujące od dnia 1 stycznia 2015 r.  określa  Rozporządzenie Ministra Środowiska z dnia 16 grudnia 2014 r. w sprawie stawek opłat produktowych dla poszczególnych rodzajów opakowań – Dz.U. z 2014 r., poz. 1972</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13</a:t>
            </a:fld>
            <a:endParaRPr lang="pl-PL" dirty="0"/>
          </a:p>
        </p:txBody>
      </p:sp>
    </p:spTree>
    <p:extLst>
      <p:ext uri="{BB962C8B-B14F-4D97-AF65-F5344CB8AC3E}">
        <p14:creationId xmlns:p14="http://schemas.microsoft.com/office/powerpoint/2010/main" val="263436031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b="1" dirty="0">
                <a:solidFill>
                  <a:srgbClr val="37474F"/>
                </a:solidFill>
                <a:latin typeface="Arial" panose="020B0604020202020204" pitchFamily="34" charset="0"/>
              </a:rPr>
              <a:t>3.Opłata na prowadzenie publicznych kampanii edukacyjnych</a:t>
            </a:r>
            <a:endParaRPr lang="pl-PL" sz="2000" dirty="0">
              <a:solidFill>
                <a:srgbClr val="37474F"/>
              </a:solidFill>
              <a:latin typeface="Arial" panose="020B0604020202020204" pitchFamily="34" charset="0"/>
            </a:endParaRPr>
          </a:p>
          <a:p>
            <a:pPr marL="0" indent="0">
              <a:buNone/>
            </a:pPr>
            <a:r>
              <a:rPr lang="pl-PL" sz="2000" dirty="0">
                <a:solidFill>
                  <a:srgbClr val="37474F"/>
                </a:solidFill>
                <a:latin typeface="Arial" panose="020B0604020202020204" pitchFamily="34" charset="0"/>
              </a:rPr>
              <a:t>Wprowadzający produkty w opakowaniach jest obowiązany prowadzić publiczne kampanie edukacyjne – obowiązek ten może być wykonywany samodzielnie lub za pośrednictwem organizacji odzysku opakowań.</a:t>
            </a:r>
          </a:p>
          <a:p>
            <a:pPr marL="0" indent="0">
              <a:buNone/>
            </a:pPr>
            <a:endParaRPr lang="pl-PL" sz="800" dirty="0">
              <a:solidFill>
                <a:srgbClr val="37474F"/>
              </a:solidFill>
              <a:latin typeface="Arial" panose="020B0604020202020204" pitchFamily="34" charset="0"/>
            </a:endParaRPr>
          </a:p>
          <a:p>
            <a:pPr marL="0" indent="0">
              <a:spcBef>
                <a:spcPts val="0"/>
              </a:spcBef>
              <a:buNone/>
            </a:pPr>
            <a:r>
              <a:rPr lang="pl-PL" sz="2000" dirty="0">
                <a:solidFill>
                  <a:srgbClr val="37474F"/>
                </a:solidFill>
                <a:latin typeface="Arial" panose="020B0604020202020204" pitchFamily="34" charset="0"/>
              </a:rPr>
              <a:t>Wprowadzający produkty w opakowaniach, który samodzielnie wykonuje ww. obowiązek:</a:t>
            </a:r>
          </a:p>
          <a:p>
            <a:pPr>
              <a:spcBef>
                <a:spcPts val="0"/>
              </a:spcBef>
            </a:pPr>
            <a:r>
              <a:rPr lang="pl-PL" sz="2000" dirty="0">
                <a:solidFill>
                  <a:srgbClr val="37474F"/>
                </a:solidFill>
                <a:latin typeface="Arial" panose="020B0604020202020204" pitchFamily="34" charset="0"/>
              </a:rPr>
              <a:t>przeznacza w danym roku kalendarzowym na publiczne kampanie edukacyjne</a:t>
            </a:r>
          </a:p>
          <a:p>
            <a:pPr marL="0" indent="0">
              <a:spcBef>
                <a:spcPts val="0"/>
              </a:spcBef>
              <a:buNone/>
            </a:pPr>
            <a:r>
              <a:rPr lang="pl-PL" sz="2000" b="1" dirty="0">
                <a:solidFill>
                  <a:srgbClr val="37474F"/>
                </a:solidFill>
                <a:latin typeface="Arial" panose="020B0604020202020204" pitchFamily="34" charset="0"/>
              </a:rPr>
              <a:t>lub</a:t>
            </a:r>
            <a:endParaRPr lang="pl-PL" sz="2000" dirty="0">
              <a:solidFill>
                <a:srgbClr val="37474F"/>
              </a:solidFill>
              <a:latin typeface="Arial" panose="020B0604020202020204" pitchFamily="34" charset="0"/>
            </a:endParaRPr>
          </a:p>
          <a:p>
            <a:pPr>
              <a:spcBef>
                <a:spcPts val="0"/>
              </a:spcBef>
            </a:pPr>
            <a:r>
              <a:rPr lang="pl-PL" sz="2000" dirty="0">
                <a:solidFill>
                  <a:srgbClr val="37474F"/>
                </a:solidFill>
                <a:latin typeface="Arial" panose="020B0604020202020204" pitchFamily="34" charset="0"/>
              </a:rPr>
              <a:t>przekazuje w danym roku kalendarzowym na odrębny rachunek bankowy marszałka województwa, łącznie co najmniej </a:t>
            </a:r>
            <a:r>
              <a:rPr lang="pl-PL" sz="2000" b="1" dirty="0">
                <a:solidFill>
                  <a:srgbClr val="37474F"/>
                </a:solidFill>
                <a:latin typeface="Arial" panose="020B0604020202020204" pitchFamily="34" charset="0"/>
              </a:rPr>
              <a:t>2% wartości netto</a:t>
            </a:r>
            <a:r>
              <a:rPr lang="pl-PL" sz="2000" dirty="0">
                <a:solidFill>
                  <a:srgbClr val="37474F"/>
                </a:solidFill>
                <a:latin typeface="Arial" panose="020B0604020202020204" pitchFamily="34" charset="0"/>
              </a:rPr>
              <a:t> opakowań wprowadzonych do obrotu </a:t>
            </a:r>
            <a:r>
              <a:rPr lang="pl-PL" sz="2000" b="1" dirty="0">
                <a:solidFill>
                  <a:srgbClr val="37474F"/>
                </a:solidFill>
                <a:latin typeface="Arial" panose="020B0604020202020204" pitchFamily="34" charset="0"/>
              </a:rPr>
              <a:t>w poprzednim roku kalendarzowym.</a:t>
            </a:r>
            <a:endParaRPr lang="pl-PL" sz="2000" dirty="0">
              <a:solidFill>
                <a:srgbClr val="37474F"/>
              </a:solidFill>
              <a:latin typeface="Arial" panose="020B0604020202020204" pitchFamily="34" charset="0"/>
            </a:endParaRPr>
          </a:p>
          <a:p>
            <a:pPr marL="0" indent="0">
              <a:buNone/>
            </a:pPr>
            <a:r>
              <a:rPr lang="pl-PL" sz="2000" b="1" dirty="0">
                <a:solidFill>
                  <a:srgbClr val="37474F"/>
                </a:solidFill>
                <a:latin typeface="Arial" panose="020B0604020202020204" pitchFamily="34" charset="0"/>
              </a:rPr>
              <a:t>Wniesienie należnej opłaty na prowadzenie publicznych kampanii edukacyjnych w</a:t>
            </a:r>
            <a:r>
              <a:rPr lang="pl-PL" sz="2000" dirty="0">
                <a:solidFill>
                  <a:srgbClr val="37474F"/>
                </a:solidFill>
                <a:latin typeface="Arial" panose="020B0604020202020204" pitchFamily="34" charset="0"/>
              </a:rPr>
              <a:t> przypadku nieprzeprowadzenia kampanii edukacyjnych opłatę należy wnieść do dnia </a:t>
            </a:r>
            <a:r>
              <a:rPr lang="pl-PL" sz="2000" b="1" dirty="0">
                <a:solidFill>
                  <a:srgbClr val="37474F"/>
                </a:solidFill>
                <a:latin typeface="Arial" panose="020B0604020202020204" pitchFamily="34" charset="0"/>
              </a:rPr>
              <a:t>31 grudnia</a:t>
            </a:r>
            <a:r>
              <a:rPr lang="pl-PL" sz="2000" dirty="0">
                <a:solidFill>
                  <a:srgbClr val="37474F"/>
                </a:solidFill>
                <a:latin typeface="Arial" panose="020B0604020202020204" pitchFamily="34" charset="0"/>
              </a:rPr>
              <a:t> roku, w którym należało przeprowadzić publiczne kampanie edukacyjne.</a:t>
            </a:r>
          </a:p>
          <a:p>
            <a:pPr marL="0" indent="0">
              <a:buNone/>
            </a:pPr>
            <a:endParaRPr lang="pl-PL" sz="2000" b="1" dirty="0">
              <a:solidFill>
                <a:srgbClr val="37474F"/>
              </a:solidFill>
              <a:latin typeface="Arial" panose="020B0604020202020204" pitchFamily="34" charset="0"/>
            </a:endParaRPr>
          </a:p>
          <a:p>
            <a:pPr marL="0" indent="0">
              <a:buNone/>
            </a:pPr>
            <a:r>
              <a:rPr lang="pl-PL" sz="2000" b="1" dirty="0">
                <a:solidFill>
                  <a:srgbClr val="37474F"/>
                </a:solidFill>
                <a:latin typeface="Arial" panose="020B0604020202020204" pitchFamily="34" charset="0"/>
              </a:rPr>
              <a:t>Rachunek Urzędu Marszałkowskiego, na który należy uiścić opłatę na kampanie edukacyjne:</a:t>
            </a:r>
            <a:endParaRPr lang="pl-PL" sz="2000" dirty="0">
              <a:solidFill>
                <a:srgbClr val="37474F"/>
              </a:solidFill>
              <a:latin typeface="Arial" panose="020B0604020202020204" pitchFamily="34" charset="0"/>
            </a:endParaRPr>
          </a:p>
          <a:p>
            <a:pPr marL="0" indent="0" algn="ctr">
              <a:buNone/>
            </a:pPr>
            <a:r>
              <a:rPr lang="pl-PL" sz="2000" b="1" dirty="0">
                <a:solidFill>
                  <a:srgbClr val="FF0000"/>
                </a:solidFill>
                <a:latin typeface="Arial" panose="020B0604020202020204" pitchFamily="34" charset="0"/>
              </a:rPr>
              <a:t>02 1020 1811 0000 0002 0319 2515</a:t>
            </a:r>
            <a:endParaRPr lang="pl-PL" sz="2000" dirty="0">
              <a:solidFill>
                <a:srgbClr val="37474F"/>
              </a:solidFill>
              <a:latin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14</a:t>
            </a:fld>
            <a:endParaRPr lang="pl-PL" dirty="0"/>
          </a:p>
        </p:txBody>
      </p:sp>
    </p:spTree>
    <p:extLst>
      <p:ext uri="{BB962C8B-B14F-4D97-AF65-F5344CB8AC3E}">
        <p14:creationId xmlns:p14="http://schemas.microsoft.com/office/powerpoint/2010/main" val="3686889312"/>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4.Sprawozdawczość</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Od roku 2019 sprawozdanie zawierających informacje, o których mowa w art. 73 ust.2 pkt 1, pkt. 2 i 2a ustawy o odpadach należy sporządzać w wersji elektronicznej za pośrednictwem indywidualnego konta w BDO w terminie </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	</a:t>
            </a:r>
            <a:r>
              <a:rPr lang="pl-PL" sz="2000" b="1" dirty="0">
                <a:latin typeface="Arial" panose="020B0604020202020204" pitchFamily="34" charset="0"/>
                <a:cs typeface="Arial" panose="020B0604020202020204" pitchFamily="34" charset="0"/>
              </a:rPr>
              <a:t>do dnia 15 marca za poprzedni rok kalendarzowy. </a:t>
            </a: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W przypadku trwałego zaprzestania wykonywania działalności przedsiębiorca sporządza i składa przedmiotowe sprawozdania, w terminie 7 dni od dnia zaprzestania wykonywania tej działalności.</a:t>
            </a: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UWAGA: Sprawozdania za lata wcześniejsze (rok 2017 i 2018) powinny być składane w formie tradycyjnej – na formularzach papierowych</a:t>
            </a:r>
            <a:r>
              <a:rPr lang="pl-PL" sz="2000" dirty="0">
                <a:latin typeface="Arial" panose="020B0604020202020204" pitchFamily="34" charset="0"/>
                <a:cs typeface="Arial" panose="020B0604020202020204" pitchFamily="34" charset="0"/>
              </a:rPr>
              <a:t>. </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15</a:t>
            </a:fld>
            <a:endParaRPr lang="pl-PL" dirty="0"/>
          </a:p>
        </p:txBody>
      </p:sp>
    </p:spTree>
    <p:extLst>
      <p:ext uri="{BB962C8B-B14F-4D97-AF65-F5344CB8AC3E}">
        <p14:creationId xmlns:p14="http://schemas.microsoft.com/office/powerpoint/2010/main" val="993810227"/>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dirty="0">
                <a:solidFill>
                  <a:srgbClr val="37474F"/>
                </a:solidFill>
                <a:latin typeface="Arial" panose="020B0604020202020204" pitchFamily="34" charset="0"/>
              </a:rPr>
              <a:t>Przedsiębiorca:</a:t>
            </a:r>
          </a:p>
          <a:p>
            <a:r>
              <a:rPr lang="pl-PL" sz="2000" dirty="0">
                <a:solidFill>
                  <a:srgbClr val="37474F"/>
                </a:solidFill>
                <a:latin typeface="Arial" panose="020B0604020202020204" pitchFamily="34" charset="0"/>
              </a:rPr>
              <a:t>wprowadzający opakowania, czyli:</a:t>
            </a:r>
          </a:p>
          <a:p>
            <a:pPr marL="0" indent="0">
              <a:buNone/>
            </a:pPr>
            <a:r>
              <a:rPr lang="pl-PL" sz="2000" dirty="0">
                <a:solidFill>
                  <a:srgbClr val="37474F"/>
                </a:solidFill>
                <a:latin typeface="Arial" panose="020B0604020202020204" pitchFamily="34" charset="0"/>
              </a:rPr>
              <a:t>	a) wytwarzający opakowania (prowadzący działalność w zakresie </a:t>
            </a:r>
            <a:r>
              <a:rPr lang="pl-PL" sz="2000" b="1" dirty="0">
                <a:solidFill>
                  <a:srgbClr val="37474F"/>
                </a:solidFill>
                <a:latin typeface="Arial" panose="020B0604020202020204" pitchFamily="34" charset="0"/>
              </a:rPr>
              <a:t>produkcji</a:t>
            </a:r>
            <a:r>
              <a:rPr lang="pl-PL" sz="2000" dirty="0">
                <a:solidFill>
                  <a:srgbClr val="37474F"/>
                </a:solidFill>
                <a:latin typeface="Arial" panose="020B0604020202020204" pitchFamily="34" charset="0"/>
              </a:rPr>
              <a:t> pustych 	opakowań)</a:t>
            </a:r>
          </a:p>
          <a:p>
            <a:pPr marL="0" indent="0">
              <a:buNone/>
            </a:pPr>
            <a:r>
              <a:rPr lang="pl-PL" sz="2000" dirty="0">
                <a:solidFill>
                  <a:srgbClr val="37474F"/>
                </a:solidFill>
                <a:latin typeface="Arial" panose="020B0604020202020204" pitchFamily="34" charset="0"/>
              </a:rPr>
              <a:t>	b) importujący </a:t>
            </a:r>
            <a:r>
              <a:rPr lang="pl-PL" sz="2000" b="1" dirty="0">
                <a:solidFill>
                  <a:srgbClr val="37474F"/>
                </a:solidFill>
                <a:latin typeface="Arial" panose="020B0604020202020204" pitchFamily="34" charset="0"/>
              </a:rPr>
              <a:t>(puste)</a:t>
            </a:r>
            <a:r>
              <a:rPr lang="pl-PL" sz="2000" dirty="0">
                <a:solidFill>
                  <a:srgbClr val="37474F"/>
                </a:solidFill>
                <a:latin typeface="Arial" panose="020B0604020202020204" pitchFamily="34" charset="0"/>
              </a:rPr>
              <a:t> opakowania</a:t>
            </a:r>
          </a:p>
          <a:p>
            <a:pPr marL="0" indent="0">
              <a:buNone/>
            </a:pPr>
            <a:r>
              <a:rPr lang="pl-PL" sz="2000" dirty="0">
                <a:solidFill>
                  <a:srgbClr val="37474F"/>
                </a:solidFill>
                <a:latin typeface="Arial" panose="020B0604020202020204" pitchFamily="34" charset="0"/>
              </a:rPr>
              <a:t>	c) dokonującego wewnątrzwspólnotowej dostawy opakowań </a:t>
            </a:r>
            <a:r>
              <a:rPr lang="pl-PL" sz="2000" b="1" dirty="0">
                <a:solidFill>
                  <a:srgbClr val="37474F"/>
                </a:solidFill>
                <a:latin typeface="Arial" panose="020B0604020202020204" pitchFamily="34" charset="0"/>
              </a:rPr>
              <a:t>(pustych oraz z produktem)</a:t>
            </a:r>
            <a:r>
              <a:rPr lang="pl-PL" sz="2000" dirty="0">
                <a:solidFill>
                  <a:srgbClr val="37474F"/>
                </a:solidFill>
                <a:latin typeface="Arial" panose="020B0604020202020204" pitchFamily="34" charset="0"/>
              </a:rPr>
              <a:t> </a:t>
            </a:r>
          </a:p>
          <a:p>
            <a:r>
              <a:rPr lang="pl-PL" sz="2000" dirty="0">
                <a:solidFill>
                  <a:srgbClr val="37474F"/>
                </a:solidFill>
                <a:latin typeface="Arial" panose="020B0604020202020204" pitchFamily="34" charset="0"/>
              </a:rPr>
              <a:t>przedsiębiorca wprowadzający produkty w opakowaniach</a:t>
            </a:r>
            <a:r>
              <a:rPr lang="pl-PL" sz="2000" b="1" dirty="0">
                <a:solidFill>
                  <a:srgbClr val="37474F"/>
                </a:solidFill>
                <a:latin typeface="Arial" panose="020B0604020202020204" pitchFamily="34" charset="0"/>
              </a:rPr>
              <a:t> </a:t>
            </a:r>
          </a:p>
          <a:p>
            <a:pPr marL="0" indent="0">
              <a:buNone/>
            </a:pPr>
            <a:r>
              <a:rPr lang="pl-PL" sz="2000" dirty="0">
                <a:solidFill>
                  <a:srgbClr val="37474F"/>
                </a:solidFill>
                <a:latin typeface="Arial" panose="020B0604020202020204" pitchFamily="34" charset="0"/>
              </a:rPr>
              <a:t>jest obowiązany sporządzić i złożyć marszałkowi województwa właściwemu ze względu na siedzibę lub miejsce zamieszkania przedsiębiorcy</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16</a:t>
            </a:fld>
            <a:endParaRPr lang="pl-PL" dirty="0"/>
          </a:p>
        </p:txBody>
      </p:sp>
    </p:spTree>
    <p:extLst>
      <p:ext uri="{BB962C8B-B14F-4D97-AF65-F5344CB8AC3E}">
        <p14:creationId xmlns:p14="http://schemas.microsoft.com/office/powerpoint/2010/main" val="16323216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b="1" dirty="0">
                <a:solidFill>
                  <a:srgbClr val="37474F"/>
                </a:solidFill>
                <a:latin typeface="Arial" panose="020B0604020202020204" pitchFamily="34" charset="0"/>
              </a:rPr>
              <a:t>Wniesienie należnej opłaty produktowej</a:t>
            </a:r>
            <a:endParaRPr lang="pl-PL" sz="2000" dirty="0">
              <a:solidFill>
                <a:srgbClr val="37474F"/>
              </a:solidFill>
              <a:latin typeface="Arial" panose="020B0604020202020204" pitchFamily="34" charset="0"/>
            </a:endParaRPr>
          </a:p>
          <a:p>
            <a:pPr marL="0" indent="0">
              <a:buNone/>
            </a:pPr>
            <a:r>
              <a:rPr lang="pl-PL" sz="2000" dirty="0">
                <a:solidFill>
                  <a:srgbClr val="37474F"/>
                </a:solidFill>
                <a:latin typeface="Arial" panose="020B0604020202020204" pitchFamily="34" charset="0"/>
              </a:rPr>
              <a:t>Opłatę produktową wnosi się na rachunek Urzędu Marszałkowskiego Województwa Pomorskiego w terminie </a:t>
            </a:r>
            <a:r>
              <a:rPr lang="pl-PL" sz="2000" b="1" dirty="0">
                <a:solidFill>
                  <a:srgbClr val="37474F"/>
                </a:solidFill>
                <a:latin typeface="Arial" panose="020B0604020202020204" pitchFamily="34" charset="0"/>
              </a:rPr>
              <a:t>do 15 marca</a:t>
            </a:r>
            <a:r>
              <a:rPr lang="pl-PL" sz="2000" dirty="0">
                <a:solidFill>
                  <a:srgbClr val="37474F"/>
                </a:solidFill>
                <a:latin typeface="Arial" panose="020B0604020202020204" pitchFamily="34" charset="0"/>
              </a:rPr>
              <a:t> roku następującego po roku, którego opłata dotyczy.</a:t>
            </a:r>
          </a:p>
          <a:p>
            <a:pPr marL="0" indent="0">
              <a:buNone/>
            </a:pPr>
            <a:endParaRPr lang="pl-PL" sz="2000" b="1" dirty="0">
              <a:solidFill>
                <a:srgbClr val="37474F"/>
              </a:solidFill>
              <a:latin typeface="Arial" panose="020B0604020202020204" pitchFamily="34" charset="0"/>
            </a:endParaRPr>
          </a:p>
          <a:p>
            <a:pPr marL="0" indent="0">
              <a:buNone/>
            </a:pPr>
            <a:r>
              <a:rPr lang="pl-PL" sz="2000" b="1" dirty="0">
                <a:solidFill>
                  <a:srgbClr val="37474F"/>
                </a:solidFill>
                <a:latin typeface="Arial" panose="020B0604020202020204" pitchFamily="34" charset="0"/>
              </a:rPr>
              <a:t>Rachunek Urzędu Marszałkowskiego, na który należy uiścić opłatę produktową</a:t>
            </a:r>
            <a:endParaRPr lang="pl-PL" sz="2000" dirty="0">
              <a:solidFill>
                <a:srgbClr val="37474F"/>
              </a:solidFill>
              <a:latin typeface="Arial" panose="020B0604020202020204" pitchFamily="34" charset="0"/>
            </a:endParaRPr>
          </a:p>
          <a:p>
            <a:pPr marL="0" indent="0" algn="ctr">
              <a:buNone/>
            </a:pPr>
            <a:r>
              <a:rPr lang="pl-PL" sz="2000" b="1" dirty="0">
                <a:solidFill>
                  <a:srgbClr val="FF0000"/>
                </a:solidFill>
                <a:latin typeface="Arial" panose="020B0604020202020204" pitchFamily="34" charset="0"/>
              </a:rPr>
              <a:t>45 1020 1811 0000 0302 0312 4567</a:t>
            </a:r>
            <a:endParaRPr lang="pl-PL" sz="2000" dirty="0">
              <a:solidFill>
                <a:srgbClr val="37474F"/>
              </a:solidFill>
              <a:latin typeface="Arial" panose="020B0604020202020204" pitchFamily="34" charset="0"/>
            </a:endParaRPr>
          </a:p>
          <a:p>
            <a:pPr marL="0" indent="0">
              <a:buNone/>
            </a:pPr>
            <a:endParaRPr lang="pl-PL" sz="2000" dirty="0">
              <a:solidFill>
                <a:srgbClr val="37474F"/>
              </a:solidFill>
              <a:latin typeface="Arial" panose="020B0604020202020204" pitchFamily="34" charset="0"/>
            </a:endParaRPr>
          </a:p>
          <a:p>
            <a:pPr marL="0" indent="0">
              <a:buNone/>
            </a:pPr>
            <a:r>
              <a:rPr lang="pl-PL" sz="2000" dirty="0">
                <a:solidFill>
                  <a:srgbClr val="37474F"/>
                </a:solidFill>
                <a:latin typeface="Arial" panose="020B0604020202020204" pitchFamily="34" charset="0"/>
              </a:rPr>
              <a:t>Do ponoszenia opłat produktowych stosuje się odpowiednio przepisy działu III ustawy - Ordynacja podatkowa, z tym, że uprawnienia organów podatkowych przysługują marszałkowi województwa. Obowiązek wpłacenia opłaty produktowej </a:t>
            </a:r>
            <a:r>
              <a:rPr lang="pl-PL" sz="2000" b="1" dirty="0">
                <a:solidFill>
                  <a:srgbClr val="37474F"/>
                </a:solidFill>
                <a:latin typeface="Arial" panose="020B0604020202020204" pitchFamily="34" charset="0"/>
              </a:rPr>
              <a:t>przedawnia się z upływem 5 lat</a:t>
            </a:r>
            <a:r>
              <a:rPr lang="pl-PL" sz="2000" dirty="0">
                <a:solidFill>
                  <a:srgbClr val="37474F"/>
                </a:solidFill>
                <a:latin typeface="Arial" panose="020B0604020202020204" pitchFamily="34" charset="0"/>
              </a:rPr>
              <a:t>, licząc od końca roku kalendarzowego, w którym wpłata powinna nastąpić.</a:t>
            </a:r>
          </a:p>
          <a:p>
            <a:pPr marL="0" indent="0">
              <a:buNone/>
            </a:pPr>
            <a:endParaRPr lang="pl-PL" sz="2000" b="1" dirty="0">
              <a:solidFill>
                <a:srgbClr val="37474F"/>
              </a:solidFill>
              <a:latin typeface="Arial" panose="020B0604020202020204" pitchFamily="34" charset="0"/>
            </a:endParaRPr>
          </a:p>
          <a:p>
            <a:pPr marL="0" indent="0">
              <a:buNone/>
            </a:pPr>
            <a:r>
              <a:rPr lang="pl-PL" sz="2000" b="1" dirty="0">
                <a:solidFill>
                  <a:srgbClr val="37474F"/>
                </a:solidFill>
                <a:latin typeface="Arial" panose="020B0604020202020204" pitchFamily="34" charset="0"/>
              </a:rPr>
              <a:t>Do opłat wnoszonych po ustawowym terminie należy samodzielnie doliczyć odsetki </a:t>
            </a:r>
            <a:r>
              <a:rPr lang="pl-PL" sz="2000" dirty="0">
                <a:solidFill>
                  <a:srgbClr val="37474F"/>
                </a:solidFill>
                <a:latin typeface="Arial" panose="020B0604020202020204" pitchFamily="34" charset="0"/>
              </a:rPr>
              <a:t>jak od zobowiązań podatkowych - art. 55 §1 ustawy z dnia 29 sierpnia 1997 r. Ordynacja podatkowa (</a:t>
            </a:r>
            <a:r>
              <a:rPr lang="pl-PL" sz="2000" dirty="0" err="1">
                <a:solidFill>
                  <a:srgbClr val="37474F"/>
                </a:solidFill>
                <a:latin typeface="Arial" panose="020B0604020202020204" pitchFamily="34" charset="0"/>
              </a:rPr>
              <a:t>t.j</a:t>
            </a:r>
            <a:r>
              <a:rPr lang="pl-PL" sz="2000" dirty="0">
                <a:solidFill>
                  <a:srgbClr val="37474F"/>
                </a:solidFill>
                <a:latin typeface="Arial" panose="020B0604020202020204" pitchFamily="34" charset="0"/>
              </a:rPr>
              <a:t>. Dz. U. z 2022 r., poz. 2651).</a:t>
            </a:r>
          </a:p>
          <a:p>
            <a:pPr marL="0" indent="0">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17</a:t>
            </a:fld>
            <a:endParaRPr lang="pl-PL" dirty="0"/>
          </a:p>
        </p:txBody>
      </p:sp>
    </p:spTree>
    <p:extLst>
      <p:ext uri="{BB962C8B-B14F-4D97-AF65-F5344CB8AC3E}">
        <p14:creationId xmlns:p14="http://schemas.microsoft.com/office/powerpoint/2010/main" val="753098287"/>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b="1" dirty="0">
                <a:solidFill>
                  <a:srgbClr val="37474F"/>
                </a:solidFill>
                <a:latin typeface="Arial" panose="020B0604020202020204" pitchFamily="34" charset="0"/>
              </a:rPr>
              <a:t>Wniesienie należnej opłaty na publiczne kampanie edukacyjne</a:t>
            </a:r>
            <a:endParaRPr lang="pl-PL" sz="2000" dirty="0">
              <a:solidFill>
                <a:srgbClr val="37474F"/>
              </a:solidFill>
              <a:latin typeface="Arial" panose="020B0604020202020204" pitchFamily="34" charset="0"/>
            </a:endParaRPr>
          </a:p>
          <a:p>
            <a:pPr marL="0" indent="0">
              <a:buNone/>
            </a:pPr>
            <a:endParaRPr lang="pl-PL" sz="2000" b="1" dirty="0">
              <a:solidFill>
                <a:srgbClr val="37474F"/>
              </a:solidFill>
              <a:latin typeface="Arial" panose="020B0604020202020204" pitchFamily="34" charset="0"/>
            </a:endParaRPr>
          </a:p>
          <a:p>
            <a:pPr marL="0" indent="0">
              <a:buNone/>
            </a:pPr>
            <a:r>
              <a:rPr lang="pl-PL" sz="2000" b="1" dirty="0">
                <a:solidFill>
                  <a:srgbClr val="37474F"/>
                </a:solidFill>
                <a:latin typeface="Arial" panose="020B0604020202020204" pitchFamily="34" charset="0"/>
              </a:rPr>
              <a:t>Wniesienie należnej opłaty na prowadzenie publicznych kampanii edukacyjnych w</a:t>
            </a:r>
            <a:r>
              <a:rPr lang="pl-PL" sz="2000" dirty="0">
                <a:solidFill>
                  <a:srgbClr val="37474F"/>
                </a:solidFill>
                <a:latin typeface="Arial" panose="020B0604020202020204" pitchFamily="34" charset="0"/>
              </a:rPr>
              <a:t> przypadku nieprzeprowadzenia kampanii edukacyjnych opłatę należy wnieść do dnia </a:t>
            </a:r>
            <a:r>
              <a:rPr lang="pl-PL" sz="2000" b="1" dirty="0">
                <a:solidFill>
                  <a:srgbClr val="37474F"/>
                </a:solidFill>
                <a:latin typeface="Arial" panose="020B0604020202020204" pitchFamily="34" charset="0"/>
              </a:rPr>
              <a:t>31 grudnia</a:t>
            </a:r>
            <a:r>
              <a:rPr lang="pl-PL" sz="2000" dirty="0">
                <a:solidFill>
                  <a:srgbClr val="37474F"/>
                </a:solidFill>
                <a:latin typeface="Arial" panose="020B0604020202020204" pitchFamily="34" charset="0"/>
              </a:rPr>
              <a:t> roku, w którym należało przeprowadzić publiczne kampanie edukacyjne.</a:t>
            </a:r>
          </a:p>
          <a:p>
            <a:pPr marL="0" indent="0">
              <a:buNone/>
            </a:pPr>
            <a:endParaRPr lang="pl-PL" sz="2000" b="1" dirty="0">
              <a:solidFill>
                <a:srgbClr val="37474F"/>
              </a:solidFill>
              <a:latin typeface="Arial" panose="020B0604020202020204" pitchFamily="34" charset="0"/>
            </a:endParaRPr>
          </a:p>
          <a:p>
            <a:pPr marL="0" indent="0">
              <a:buNone/>
            </a:pPr>
            <a:r>
              <a:rPr lang="pl-PL" sz="2000" b="1" dirty="0">
                <a:solidFill>
                  <a:srgbClr val="37474F"/>
                </a:solidFill>
                <a:latin typeface="Arial" panose="020B0604020202020204" pitchFamily="34" charset="0"/>
              </a:rPr>
              <a:t>Rachunek Urzędu Marszałkowskiego, na który należy uiścić opłatę na kampanie edukacyjne:</a:t>
            </a:r>
            <a:endParaRPr lang="pl-PL" sz="2000" dirty="0">
              <a:solidFill>
                <a:srgbClr val="37474F"/>
              </a:solidFill>
              <a:latin typeface="Arial" panose="020B0604020202020204" pitchFamily="34" charset="0"/>
            </a:endParaRPr>
          </a:p>
          <a:p>
            <a:pPr marL="0" indent="0" algn="ctr">
              <a:buNone/>
            </a:pPr>
            <a:r>
              <a:rPr lang="pl-PL" sz="2000" b="1" dirty="0">
                <a:solidFill>
                  <a:srgbClr val="FF0000"/>
                </a:solidFill>
                <a:latin typeface="Arial" panose="020B0604020202020204" pitchFamily="34" charset="0"/>
              </a:rPr>
              <a:t>02 1020 1811 0000 0002 0319 2515</a:t>
            </a:r>
            <a:endParaRPr lang="pl-PL" sz="2000" dirty="0">
              <a:solidFill>
                <a:srgbClr val="37474F"/>
              </a:solidFill>
              <a:latin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18</a:t>
            </a:fld>
            <a:endParaRPr lang="pl-PL" dirty="0"/>
          </a:p>
        </p:txBody>
      </p:sp>
    </p:spTree>
    <p:extLst>
      <p:ext uri="{BB962C8B-B14F-4D97-AF65-F5344CB8AC3E}">
        <p14:creationId xmlns:p14="http://schemas.microsoft.com/office/powerpoint/2010/main" val="1746523749"/>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dirty="0"/>
              <a:t>Pomoc de </a:t>
            </a:r>
            <a:r>
              <a:rPr lang="pl-PL" dirty="0" err="1"/>
              <a:t>minimis</a:t>
            </a:r>
            <a:r>
              <a:rPr lang="pl-PL" dirty="0"/>
              <a:t>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b="1" dirty="0">
                <a:solidFill>
                  <a:srgbClr val="37474F"/>
                </a:solidFill>
                <a:latin typeface="Arial" panose="020B0604020202020204" pitchFamily="34" charset="0"/>
              </a:rPr>
              <a:t>4.  Pomoc de </a:t>
            </a:r>
            <a:r>
              <a:rPr lang="pl-PL" sz="2000" b="1" dirty="0" err="1">
                <a:solidFill>
                  <a:srgbClr val="37474F"/>
                </a:solidFill>
                <a:latin typeface="Arial" panose="020B0604020202020204" pitchFamily="34" charset="0"/>
              </a:rPr>
              <a:t>minimis</a:t>
            </a:r>
            <a:endParaRPr lang="pl-PL" sz="2000" dirty="0">
              <a:solidFill>
                <a:srgbClr val="37474F"/>
              </a:solidFill>
              <a:latin typeface="Arial" panose="020B0604020202020204" pitchFamily="34" charset="0"/>
            </a:endParaRPr>
          </a:p>
          <a:p>
            <a:pPr marL="0" indent="0">
              <a:buNone/>
            </a:pPr>
            <a:r>
              <a:rPr lang="pl-PL" sz="2000" b="1" dirty="0">
                <a:solidFill>
                  <a:srgbClr val="37474F"/>
                </a:solidFill>
                <a:latin typeface="Arial" panose="020B0604020202020204" pitchFamily="34" charset="0"/>
              </a:rPr>
              <a:t>Warunki przyznania podmiotowi pomocy de </a:t>
            </a:r>
            <a:r>
              <a:rPr lang="pl-PL" sz="2000" b="1" dirty="0" err="1">
                <a:solidFill>
                  <a:srgbClr val="37474F"/>
                </a:solidFill>
                <a:latin typeface="Arial" panose="020B0604020202020204" pitchFamily="34" charset="0"/>
              </a:rPr>
              <a:t>minimis</a:t>
            </a:r>
            <a:r>
              <a:rPr lang="pl-PL" sz="2000" b="1" dirty="0">
                <a:solidFill>
                  <a:srgbClr val="37474F"/>
                </a:solidFill>
                <a:latin typeface="Arial" panose="020B0604020202020204" pitchFamily="34" charset="0"/>
              </a:rPr>
              <a:t>:</a:t>
            </a:r>
            <a:endParaRPr lang="pl-PL" sz="2000" dirty="0">
              <a:solidFill>
                <a:srgbClr val="37474F"/>
              </a:solidFill>
              <a:latin typeface="Arial" panose="020B0604020202020204" pitchFamily="34" charset="0"/>
            </a:endParaRPr>
          </a:p>
          <a:p>
            <a:r>
              <a:rPr lang="pl-PL" sz="2000" dirty="0">
                <a:solidFill>
                  <a:srgbClr val="37474F"/>
                </a:solidFill>
                <a:latin typeface="Arial" panose="020B0604020202020204" pitchFamily="34" charset="0"/>
              </a:rPr>
              <a:t>Przedsiębiorca w danym roku kalendarzowym wprowadził do obrotu produkty w opakowaniach </a:t>
            </a:r>
            <a:br>
              <a:rPr lang="pl-PL" sz="2000" dirty="0">
                <a:solidFill>
                  <a:srgbClr val="37474F"/>
                </a:solidFill>
                <a:latin typeface="Arial" panose="020B0604020202020204" pitchFamily="34" charset="0"/>
              </a:rPr>
            </a:br>
            <a:r>
              <a:rPr lang="pl-PL" sz="2000" dirty="0">
                <a:solidFill>
                  <a:srgbClr val="37474F"/>
                </a:solidFill>
                <a:latin typeface="Arial" panose="020B0604020202020204" pitchFamily="34" charset="0"/>
              </a:rPr>
              <a:t>o łącznej masie opakowań </a:t>
            </a:r>
            <a:r>
              <a:rPr lang="pl-PL" sz="2000" b="1" dirty="0">
                <a:solidFill>
                  <a:srgbClr val="37474F"/>
                </a:solidFill>
                <a:latin typeface="Arial" panose="020B0604020202020204" pitchFamily="34" charset="0"/>
              </a:rPr>
              <a:t>nieprzekraczającej 1 Mg (1000 kg),</a:t>
            </a:r>
          </a:p>
          <a:p>
            <a:r>
              <a:rPr lang="pl-PL" sz="2000" dirty="0">
                <a:solidFill>
                  <a:srgbClr val="37474F"/>
                </a:solidFill>
                <a:latin typeface="Arial" panose="020B0604020202020204" pitchFamily="34" charset="0"/>
              </a:rPr>
              <a:t>Przedsiębiorca w roku, w którym ubiega się o pomoc, oraz w ciągu 2 poprzedzających go lat nie otrzymał pomocy de </a:t>
            </a:r>
            <a:r>
              <a:rPr lang="pl-PL" sz="2000" dirty="0" err="1">
                <a:solidFill>
                  <a:srgbClr val="37474F"/>
                </a:solidFill>
                <a:latin typeface="Arial" panose="020B0604020202020204" pitchFamily="34" charset="0"/>
              </a:rPr>
              <a:t>minimis</a:t>
            </a:r>
            <a:r>
              <a:rPr lang="pl-PL" sz="2000" dirty="0">
                <a:solidFill>
                  <a:srgbClr val="37474F"/>
                </a:solidFill>
                <a:latin typeface="Arial" panose="020B0604020202020204" pitchFamily="34" charset="0"/>
              </a:rPr>
              <a:t> w kwocie łącznej wyższej niż 200.000 euro,</a:t>
            </a:r>
          </a:p>
          <a:p>
            <a:r>
              <a:rPr lang="pl-PL" sz="2000" dirty="0">
                <a:solidFill>
                  <a:srgbClr val="37474F"/>
                </a:solidFill>
                <a:latin typeface="Arial" panose="020B0604020202020204" pitchFamily="34" charset="0"/>
              </a:rPr>
              <a:t>Przedsiębiorca </a:t>
            </a:r>
            <a:r>
              <a:rPr lang="pl-PL" sz="2000" b="1" dirty="0">
                <a:solidFill>
                  <a:srgbClr val="37474F"/>
                </a:solidFill>
                <a:latin typeface="Arial" panose="020B0604020202020204" pitchFamily="34" charset="0"/>
              </a:rPr>
              <a:t>złożył sprawozdanie wraz z wymienionymi poniżej dokumentami w nieprzekraczalnym terminie do 15 marca 2023 r. (poprzez system BDO)</a:t>
            </a:r>
            <a:r>
              <a:rPr lang="pl-PL" sz="2000" dirty="0">
                <a:solidFill>
                  <a:srgbClr val="37474F"/>
                </a:solidFill>
                <a:latin typeface="Arial" panose="020B0604020202020204" pitchFamily="34" charset="0"/>
              </a:rPr>
              <a:t>. Dokument elektroniczny powinien być opatrzony kwalifikowanym podpisem elektronicznym, podpisem zaufanym albo podpisem osobistym:</a:t>
            </a:r>
          </a:p>
          <a:p>
            <a:pPr marL="0" indent="0">
              <a:buNone/>
            </a:pPr>
            <a:r>
              <a:rPr lang="pl-PL" sz="2000" dirty="0">
                <a:solidFill>
                  <a:srgbClr val="37474F"/>
                </a:solidFill>
                <a:latin typeface="Arial" panose="020B0604020202020204" pitchFamily="34" charset="0"/>
              </a:rPr>
              <a:t>	1. zaświadczenia o pomocy de </a:t>
            </a:r>
            <a:r>
              <a:rPr lang="pl-PL" sz="2000" dirty="0" err="1">
                <a:solidFill>
                  <a:srgbClr val="37474F"/>
                </a:solidFill>
                <a:latin typeface="Arial" panose="020B0604020202020204" pitchFamily="34" charset="0"/>
              </a:rPr>
              <a:t>minimis</a:t>
            </a:r>
            <a:r>
              <a:rPr lang="pl-PL" sz="2000" dirty="0">
                <a:solidFill>
                  <a:srgbClr val="37474F"/>
                </a:solidFill>
                <a:latin typeface="Arial" panose="020B0604020202020204" pitchFamily="34" charset="0"/>
              </a:rPr>
              <a:t> otrzymane w roku, w którym Wnioskodawca ubiega się  	o pomoc, oraz w ciągu 2 poprzedzających go lat albo oświadczenie o otrzymanej pomocy de 	</a:t>
            </a:r>
            <a:r>
              <a:rPr lang="pl-PL" sz="2000" dirty="0" err="1">
                <a:solidFill>
                  <a:srgbClr val="37474F"/>
                </a:solidFill>
                <a:latin typeface="Arial" panose="020B0604020202020204" pitchFamily="34" charset="0"/>
              </a:rPr>
              <a:t>minimis</a:t>
            </a:r>
            <a:r>
              <a:rPr lang="pl-PL" sz="2000" dirty="0">
                <a:solidFill>
                  <a:srgbClr val="37474F"/>
                </a:solidFill>
                <a:latin typeface="Arial" panose="020B0604020202020204" pitchFamily="34" charset="0"/>
              </a:rPr>
              <a:t>, albo oświadczenie o nieotrzymaniu pomocy de </a:t>
            </a:r>
            <a:r>
              <a:rPr lang="pl-PL" sz="2000" dirty="0" err="1">
                <a:solidFill>
                  <a:srgbClr val="37474F"/>
                </a:solidFill>
                <a:latin typeface="Arial" panose="020B0604020202020204" pitchFamily="34" charset="0"/>
              </a:rPr>
              <a:t>minimis</a:t>
            </a:r>
            <a:endParaRPr lang="pl-PL" sz="2000" dirty="0">
              <a:solidFill>
                <a:srgbClr val="37474F"/>
              </a:solidFill>
              <a:latin typeface="Arial" panose="020B0604020202020204" pitchFamily="34" charset="0"/>
            </a:endParaRPr>
          </a:p>
          <a:p>
            <a:pPr marL="0" indent="0">
              <a:buNone/>
            </a:pPr>
            <a:r>
              <a:rPr lang="pl-PL" sz="2000" dirty="0">
                <a:solidFill>
                  <a:srgbClr val="37474F"/>
                </a:solidFill>
                <a:latin typeface="Arial" panose="020B0604020202020204" pitchFamily="34" charset="0"/>
              </a:rPr>
              <a:t>	2. informacje, których zakres został określony w przepisach wydanych na podstawie art. 37 	ust. 2a ustawy z dnia 30 kwietnia 2004 r. o postępowaniu w sprawach dotyczących pomocy 	publicznej.</a:t>
            </a:r>
            <a:endParaRPr lang="pl-PL" sz="2000" u="sng" dirty="0">
              <a:solidFill>
                <a:srgbClr val="37474F"/>
              </a:solidFill>
              <a:latin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19</a:t>
            </a:fld>
            <a:endParaRPr lang="pl-PL" dirty="0"/>
          </a:p>
        </p:txBody>
      </p:sp>
    </p:spTree>
    <p:extLst>
      <p:ext uri="{BB962C8B-B14F-4D97-AF65-F5344CB8AC3E}">
        <p14:creationId xmlns:p14="http://schemas.microsoft.com/office/powerpoint/2010/main" val="37301228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514350" indent="-514350">
              <a:buFont typeface="+mj-lt"/>
              <a:buAutoNum type="arabicPeriod"/>
            </a:pPr>
            <a:r>
              <a:rPr lang="pl-PL" dirty="0"/>
              <a:t>Opłata recyklingowa</a:t>
            </a:r>
          </a:p>
          <a:p>
            <a:pPr marL="514350" indent="-514350">
              <a:buFont typeface="+mj-lt"/>
              <a:buAutoNum type="arabicPeriod"/>
            </a:pPr>
            <a:r>
              <a:rPr lang="pl-PL" dirty="0"/>
              <a:t>Opakowania</a:t>
            </a:r>
          </a:p>
          <a:p>
            <a:pPr marL="514350" indent="-514350">
              <a:buFont typeface="+mj-lt"/>
              <a:buAutoNum type="arabicPeriod"/>
            </a:pPr>
            <a:r>
              <a:rPr lang="pl-PL" dirty="0"/>
              <a:t>Pojazdy</a:t>
            </a:r>
          </a:p>
          <a:p>
            <a:pPr marL="514350" indent="-514350">
              <a:buFont typeface="+mj-lt"/>
              <a:buAutoNum type="arabicPeriod"/>
            </a:pPr>
            <a:r>
              <a:rPr lang="pl-PL" dirty="0"/>
              <a:t>Produkty</a:t>
            </a:r>
          </a:p>
          <a:p>
            <a:pPr marL="514350" indent="-514350">
              <a:buFont typeface="+mj-lt"/>
              <a:buAutoNum type="arabicPeriod"/>
            </a:pPr>
            <a:r>
              <a:rPr lang="pl-PL" dirty="0"/>
              <a:t>Baterie i akumulatory</a:t>
            </a:r>
          </a:p>
          <a:p>
            <a:pPr marL="514350" indent="-514350">
              <a:buFont typeface="+mj-lt"/>
              <a:buAutoNum type="arabicPeriod"/>
            </a:pPr>
            <a:r>
              <a:rPr lang="pl-PL" dirty="0"/>
              <a:t>Sprzęt elektryczny i elektroniczny</a:t>
            </a:r>
          </a:p>
          <a:p>
            <a:endParaRPr lang="pl-PL" dirty="0"/>
          </a:p>
        </p:txBody>
      </p:sp>
      <p:sp>
        <p:nvSpPr>
          <p:cNvPr id="4" name="Symbol zastępczy numeru slajdu 3"/>
          <p:cNvSpPr>
            <a:spLocks noGrp="1"/>
          </p:cNvSpPr>
          <p:nvPr>
            <p:ph type="sldNum" sz="quarter" idx="12"/>
          </p:nvPr>
        </p:nvSpPr>
        <p:spPr/>
        <p:txBody>
          <a:bodyPr/>
          <a:lstStyle/>
          <a:p>
            <a:fld id="{21E9D0E7-205A-4E3C-A6CF-F8F454C50C85}" type="slidenum">
              <a:rPr lang="pl-PL" smtClean="0"/>
              <a:pPr/>
              <a:t>2</a:t>
            </a:fld>
            <a:endParaRPr lang="pl-PL" dirty="0"/>
          </a:p>
        </p:txBody>
      </p:sp>
      <p:pic>
        <p:nvPicPr>
          <p:cNvPr id="6"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a:prstGeom prst="rect">
            <a:avLst/>
          </a:prstGeom>
        </p:spPr>
      </p:pic>
    </p:spTree>
    <p:extLst>
      <p:ext uri="{BB962C8B-B14F-4D97-AF65-F5344CB8AC3E}">
        <p14:creationId xmlns:p14="http://schemas.microsoft.com/office/powerpoint/2010/main" val="1059156509"/>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dirty="0"/>
              <a:t>Pomoc de </a:t>
            </a:r>
            <a:r>
              <a:rPr lang="pl-PL" dirty="0" err="1"/>
              <a:t>minimis</a:t>
            </a:r>
            <a:r>
              <a:rPr lang="pl-PL" dirty="0"/>
              <a:t>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dirty="0">
                <a:latin typeface="Arial" panose="020B0604020202020204" pitchFamily="34" charset="0"/>
                <a:cs typeface="Arial" panose="020B0604020202020204" pitchFamily="34" charset="0"/>
              </a:rPr>
              <a:t>Wartość </a:t>
            </a:r>
            <a:r>
              <a:rPr lang="pl-PL" sz="2000" b="1" dirty="0">
                <a:latin typeface="Arial" panose="020B0604020202020204" pitchFamily="34" charset="0"/>
                <a:cs typeface="Arial" panose="020B0604020202020204" pitchFamily="34" charset="0"/>
              </a:rPr>
              <a:t>pomocy de </a:t>
            </a:r>
            <a:r>
              <a:rPr lang="pl-PL" sz="2000" b="1" dirty="0" err="1">
                <a:latin typeface="Arial" panose="020B0604020202020204" pitchFamily="34" charset="0"/>
                <a:cs typeface="Arial" panose="020B0604020202020204" pitchFamily="34" charset="0"/>
              </a:rPr>
              <a:t>minimis</a:t>
            </a:r>
            <a:r>
              <a:rPr lang="pl-PL" sz="2000" b="1" dirty="0">
                <a:latin typeface="Arial" panose="020B0604020202020204" pitchFamily="34" charset="0"/>
                <a:cs typeface="Arial" panose="020B0604020202020204" pitchFamily="34" charset="0"/>
              </a:rPr>
              <a:t> </a:t>
            </a:r>
            <a:r>
              <a:rPr lang="pl-PL" sz="2000" dirty="0">
                <a:latin typeface="Arial" panose="020B0604020202020204" pitchFamily="34" charset="0"/>
                <a:cs typeface="Arial" panose="020B0604020202020204" pitchFamily="34" charset="0"/>
              </a:rPr>
              <a:t>odpowiada wartości</a:t>
            </a:r>
          </a:p>
          <a:p>
            <a:r>
              <a:rPr lang="pl-PL" sz="2000" dirty="0">
                <a:latin typeface="Arial" panose="020B0604020202020204" pitchFamily="34" charset="0"/>
                <a:cs typeface="Arial" panose="020B0604020202020204" pitchFamily="34" charset="0"/>
              </a:rPr>
              <a:t>zwolnienia z opłaty produktowej, obliczanej z zastosowaniem maksymalnej stawki opłaty produktowej dla opakowań, tj. 4,5 zł/kg oraz</a:t>
            </a:r>
          </a:p>
          <a:p>
            <a:r>
              <a:rPr lang="pl-PL" sz="2000" dirty="0">
                <a:latin typeface="Arial" panose="020B0604020202020204" pitchFamily="34" charset="0"/>
                <a:cs typeface="Arial" panose="020B0604020202020204" pitchFamily="34" charset="0"/>
              </a:rPr>
              <a:t>opłaty na prowadzenie publicznych kampanii edukacyjnych, tj. 2% wartości netto wprowadzonych opakowań w roku poprzednim do roku sprawozdawczego.</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20</a:t>
            </a:fld>
            <a:endParaRPr lang="pl-PL" dirty="0"/>
          </a:p>
        </p:txBody>
      </p:sp>
    </p:spTree>
    <p:extLst>
      <p:ext uri="{BB962C8B-B14F-4D97-AF65-F5344CB8AC3E}">
        <p14:creationId xmlns:p14="http://schemas.microsoft.com/office/powerpoint/2010/main" val="3774963442"/>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4"/>
            <a:ext cx="11792273" cy="5656162"/>
          </a:xfrm>
        </p:spPr>
        <p:txBody>
          <a:bodyPr>
            <a:noAutofit/>
          </a:bodyPr>
          <a:lstStyle/>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r>
              <a:rPr lang="pl-PL" sz="4000" b="1" dirty="0">
                <a:latin typeface="Arial" panose="020B0604020202020204" pitchFamily="34" charset="0"/>
                <a:cs typeface="Arial" panose="020B0604020202020204" pitchFamily="34" charset="0"/>
              </a:rPr>
              <a:t>POJAZDY</a:t>
            </a:r>
            <a:endParaRPr lang="pl-PL" sz="4000" dirty="0">
              <a:latin typeface="Arial" panose="020B0604020202020204" pitchFamily="34" charset="0"/>
              <a:cs typeface="Arial" panose="020B0604020202020204" pitchFamily="34" charset="0"/>
            </a:endParaRPr>
          </a:p>
          <a:p>
            <a:endParaRPr lang="pl-PL" sz="2000" dirty="0">
              <a:latin typeface="Arial" panose="020B0604020202020204" pitchFamily="34" charset="0"/>
              <a:cs typeface="Arial" panose="020B0604020202020204" pitchFamily="34" charset="0"/>
            </a:endParaRP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21</a:t>
            </a:fld>
            <a:endParaRPr lang="pl-PL" dirty="0"/>
          </a:p>
        </p:txBody>
      </p:sp>
    </p:spTree>
    <p:extLst>
      <p:ext uri="{BB962C8B-B14F-4D97-AF65-F5344CB8AC3E}">
        <p14:creationId xmlns:p14="http://schemas.microsoft.com/office/powerpoint/2010/main" val="3416841982"/>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dirty="0"/>
              <a:t>Podstawa prawna</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Przepisy dotyczące podmiotów wprowadzających pojazdy  - opłata za brak sieci zbierania</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Ustawa z dnia 20 stycznia 2005r. o recyklingu pojazdów wycofanych z eksploatacji (Dz. U. z 2020r. poz.2056).</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Rozporządzenie Ministra Środowiska z dnia 14 grudnia 2016r. w sprawie wysokości opłaty za brak sieci zbierania pojazdów (Dz.U.2016 r. poz. 2085).</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22</a:t>
            </a:fld>
            <a:endParaRPr lang="pl-PL" dirty="0"/>
          </a:p>
        </p:txBody>
      </p:sp>
    </p:spTree>
    <p:extLst>
      <p:ext uri="{BB962C8B-B14F-4D97-AF65-F5344CB8AC3E}">
        <p14:creationId xmlns:p14="http://schemas.microsoft.com/office/powerpoint/2010/main" val="3366642865"/>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dirty="0"/>
              <a:t>Kogo i czego dotyczy</a:t>
            </a:r>
          </a:p>
        </p:txBody>
      </p:sp>
      <p:sp>
        <p:nvSpPr>
          <p:cNvPr id="3" name="Symbol zastępczy zawartości 2"/>
          <p:cNvSpPr>
            <a:spLocks noGrp="1"/>
          </p:cNvSpPr>
          <p:nvPr>
            <p:ph idx="1"/>
          </p:nvPr>
        </p:nvSpPr>
        <p:spPr>
          <a:xfrm>
            <a:off x="208383" y="836714"/>
            <a:ext cx="11792273" cy="5656162"/>
          </a:xfrm>
        </p:spPr>
        <p:txBody>
          <a:bodyPr>
            <a:noAutofit/>
          </a:bodyPr>
          <a:lstStyle/>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Przepisy ustawy dotyczą wprowadzających pojazd - rozumie się przez to przedsiębiorcę będącego producentem pojazdu lub przedsiębiorcę prowadzącego działalność gospodarczą w zakresie wewnątrzwspólnotowego nabycia lub importu i stosuje się do:</a:t>
            </a:r>
          </a:p>
          <a:p>
            <a:pPr>
              <a:lnSpc>
                <a:spcPct val="114000"/>
              </a:lnSpc>
              <a:spcBef>
                <a:spcPts val="0"/>
              </a:spcBef>
            </a:pPr>
            <a:r>
              <a:rPr lang="pl-PL" sz="2000" dirty="0">
                <a:latin typeface="Arial" panose="020B0604020202020204" pitchFamily="34" charset="0"/>
                <a:cs typeface="Arial" panose="020B0604020202020204" pitchFamily="34" charset="0"/>
              </a:rPr>
              <a:t>pojazdów wyprodukowanych na terytorium kraju;</a:t>
            </a:r>
          </a:p>
          <a:p>
            <a:pPr>
              <a:lnSpc>
                <a:spcPct val="114000"/>
              </a:lnSpc>
              <a:spcBef>
                <a:spcPts val="0"/>
              </a:spcBef>
            </a:pPr>
            <a:r>
              <a:rPr lang="pl-PL" sz="2000" dirty="0">
                <a:latin typeface="Arial" panose="020B0604020202020204" pitchFamily="34" charset="0"/>
                <a:cs typeface="Arial" panose="020B0604020202020204" pitchFamily="34" charset="0"/>
              </a:rPr>
              <a:t>pojazdów wprowadzonych na terytorium kraju w drodze importu lub wewnątrzwspólnotowego nabycia;</a:t>
            </a:r>
          </a:p>
          <a:p>
            <a:pPr>
              <a:lnSpc>
                <a:spcPct val="114000"/>
              </a:lnSpc>
              <a:spcBef>
                <a:spcPts val="0"/>
              </a:spcBef>
            </a:pPr>
            <a:r>
              <a:rPr lang="pl-PL" sz="2000" dirty="0">
                <a:latin typeface="Arial" panose="020B0604020202020204" pitchFamily="34" charset="0"/>
                <a:cs typeface="Arial" panose="020B0604020202020204" pitchFamily="34" charset="0"/>
              </a:rPr>
              <a:t>odpadów powstałych z pojazdów.</a:t>
            </a:r>
          </a:p>
          <a:p>
            <a:pPr marL="0" indent="0">
              <a:lnSpc>
                <a:spcPct val="114000"/>
              </a:lnSpc>
              <a:spcBef>
                <a:spcPts val="0"/>
              </a:spcBef>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Przez pojazd rozumiemy pojazd samochodowy zaliczany do kategorii: </a:t>
            </a:r>
          </a:p>
          <a:p>
            <a:pPr marL="0" indent="0">
              <a:lnSpc>
                <a:spcPct val="100000"/>
              </a:lnSpc>
              <a:spcBef>
                <a:spcPts val="0"/>
              </a:spcBef>
              <a:buNone/>
            </a:pPr>
            <a:r>
              <a:rPr lang="pl-PL" sz="2000" b="1" dirty="0">
                <a:latin typeface="Arial" panose="020B0604020202020204" pitchFamily="34" charset="0"/>
                <a:cs typeface="Arial" panose="020B0604020202020204" pitchFamily="34" charset="0"/>
              </a:rPr>
              <a:t>M1(samochody osobowe)</a:t>
            </a:r>
            <a:r>
              <a:rPr lang="pl-PL" sz="2000" dirty="0">
                <a:latin typeface="Arial" panose="020B0604020202020204" pitchFamily="34" charset="0"/>
                <a:cs typeface="Arial" panose="020B0604020202020204" pitchFamily="34" charset="0"/>
              </a:rPr>
              <a:t>- do przewozu osób mające nie więcej niż 8 miejsc oprócz siedzenia kierowcy;</a:t>
            </a:r>
          </a:p>
          <a:p>
            <a:pPr marL="0" indent="0">
              <a:lnSpc>
                <a:spcPct val="100000"/>
              </a:lnSpc>
              <a:spcBef>
                <a:spcPts val="0"/>
              </a:spcBef>
              <a:buNone/>
            </a:pPr>
            <a:r>
              <a:rPr lang="pl-PL" sz="2000" b="1" dirty="0">
                <a:latin typeface="Arial" panose="020B0604020202020204" pitchFamily="34" charset="0"/>
                <a:cs typeface="Arial" panose="020B0604020202020204" pitchFamily="34" charset="0"/>
              </a:rPr>
              <a:t>N1(samochody ciężarowe)</a:t>
            </a:r>
            <a:r>
              <a:rPr lang="pl-PL" sz="2000" dirty="0">
                <a:latin typeface="Arial" panose="020B0604020202020204" pitchFamily="34" charset="0"/>
                <a:cs typeface="Arial" panose="020B0604020202020204" pitchFamily="34" charset="0"/>
              </a:rPr>
              <a:t> – pojazdy zaprojektowane i wykonane do przewozu ładunków i mające maksymalną masę całkowitą nieprzekraczającą 3,5t;</a:t>
            </a:r>
          </a:p>
          <a:p>
            <a:pPr marL="0" indent="0">
              <a:lnSpc>
                <a:spcPct val="100000"/>
              </a:lnSpc>
              <a:spcBef>
                <a:spcPts val="0"/>
              </a:spcBef>
              <a:buNone/>
            </a:pPr>
            <a:r>
              <a:rPr lang="pl-PL" sz="2000" b="1" dirty="0">
                <a:latin typeface="Arial" panose="020B0604020202020204" pitchFamily="34" charset="0"/>
                <a:cs typeface="Arial" panose="020B0604020202020204" pitchFamily="34" charset="0"/>
              </a:rPr>
              <a:t>L2e</a:t>
            </a:r>
            <a:r>
              <a:rPr lang="pl-PL" sz="2000" dirty="0">
                <a:latin typeface="Arial" panose="020B0604020202020204" pitchFamily="34" charset="0"/>
                <a:cs typeface="Arial" panose="020B0604020202020204" pitchFamily="34" charset="0"/>
              </a:rPr>
              <a:t> - motorowery trójkołowe.</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23</a:t>
            </a:fld>
            <a:endParaRPr lang="pl-PL" dirty="0"/>
          </a:p>
        </p:txBody>
      </p:sp>
    </p:spTree>
    <p:extLst>
      <p:ext uri="{BB962C8B-B14F-4D97-AF65-F5344CB8AC3E}">
        <p14:creationId xmlns:p14="http://schemas.microsoft.com/office/powerpoint/2010/main" val="2981752801"/>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wprowadzającego</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b="1"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1. Wpis do rejestru</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Przed rozpoczęciem działalności w zakresie wprowadzania pojazdów, przedsiębiorca jest obowiązany do uzyskania wpisu do rejestru (BDO Dział III), o którym mowa w ustawie z dnia 14 grudnia 2012 r.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o odpadach (t.j. Dz.U. z 2022 r. poz. 699).</a:t>
            </a: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2. Zapewnienie sieci zbierania </a:t>
            </a:r>
            <a:r>
              <a:rPr lang="pl-PL" sz="2000" dirty="0">
                <a:latin typeface="Arial" panose="020B0604020202020204" pitchFamily="34" charset="0"/>
                <a:cs typeface="Arial" panose="020B0604020202020204" pitchFamily="34" charset="0"/>
              </a:rPr>
              <a:t>– przez własne stacje demontażu i punkty zbierania pojazdów lub na podstawie umów z przedsiębiorcami prowadzącymi stacje demontażu;</a:t>
            </a:r>
          </a:p>
          <a:p>
            <a:pPr>
              <a:lnSpc>
                <a:spcPct val="114000"/>
              </a:lnSpc>
              <a:spcBef>
                <a:spcPts val="0"/>
              </a:spcBef>
            </a:pPr>
            <a:r>
              <a:rPr lang="pl-PL" sz="1600" dirty="0">
                <a:latin typeface="Arial" panose="020B0604020202020204" pitchFamily="34" charset="0"/>
                <a:cs typeface="Arial" panose="020B0604020202020204" pitchFamily="34" charset="0"/>
              </a:rPr>
              <a:t>wprowadzający pojazd, który wprowadza na terytorium kraju nie więcej niż 1000 pojazdów w ciągu roku kalendarzowego, jest obowiązany zapewnić sieć zbierania pojazdów obejmującą co najmniej trzy stacje demontażu lub punkty zbierania pojazdów, w tym co najmniej jedną stację demontażu, położone w różnych miejscowościach na terytorium kraju</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 </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24</a:t>
            </a:fld>
            <a:endParaRPr lang="pl-PL" dirty="0"/>
          </a:p>
        </p:txBody>
      </p:sp>
    </p:spTree>
    <p:extLst>
      <p:ext uri="{BB962C8B-B14F-4D97-AF65-F5344CB8AC3E}">
        <p14:creationId xmlns:p14="http://schemas.microsoft.com/office/powerpoint/2010/main" val="1495348275"/>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dirty="0"/>
              <a:t>Opłata za brak sieci</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3. Opłata za brak sieci</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Wprowadzający pojazd, który nie zapewnił sieci w roku kalendarzowym, jest obowiązany bez wezwania do obliczenia i uiszczenia opłaty za brak sieci. </a:t>
            </a: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UWAGA! </a:t>
            </a:r>
            <a:r>
              <a:rPr lang="pl-PL" sz="2000" dirty="0">
                <a:latin typeface="Arial" panose="020B0604020202020204" pitchFamily="34" charset="0"/>
                <a:cs typeface="Arial" panose="020B0604020202020204" pitchFamily="34" charset="0"/>
              </a:rPr>
              <a:t>Wprowadzający pojazd jest zwolniony z opłaty za brak sieci, jeżeli nie zapewnił sieci </a:t>
            </a:r>
            <a:r>
              <a:rPr lang="pl-PL" sz="2000" b="1" dirty="0">
                <a:latin typeface="Arial" panose="020B0604020202020204" pitchFamily="34" charset="0"/>
                <a:cs typeface="Arial" panose="020B0604020202020204" pitchFamily="34" charset="0"/>
              </a:rPr>
              <a:t>przez okres nie dłuższy niż 21 dni </a:t>
            </a:r>
            <a:r>
              <a:rPr lang="pl-PL" sz="2000" dirty="0">
                <a:latin typeface="Arial" panose="020B0604020202020204" pitchFamily="34" charset="0"/>
                <a:cs typeface="Arial" panose="020B0604020202020204" pitchFamily="34" charset="0"/>
              </a:rPr>
              <a:t>w ciągu roku kalendarzowego.</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Stawki z Rozporządzenia Ministra Środowiska z dnia 14 grudnia 2016r. w sprawie wysokości opłaty za brak sieci zbierania pojazdów (Dz.U.2016 r. poz. 2085).</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1) opłaty stałej za brak sieci zbierania pojazdów – 12 000 zł;</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2) stawki opłaty za brak sieci zbierania pojazdów – 12 zł za brak jednej stacji demontażu lub jednego punktu zbierania pojazdów w ciągu roku kalendarzowego za każdy pojazd wprowadzony na terytorium kraju w tym roku kalendarzowym.</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25</a:t>
            </a:fld>
            <a:endParaRPr lang="pl-PL" dirty="0"/>
          </a:p>
        </p:txBody>
      </p:sp>
    </p:spTree>
    <p:extLst>
      <p:ext uri="{BB962C8B-B14F-4D97-AF65-F5344CB8AC3E}">
        <p14:creationId xmlns:p14="http://schemas.microsoft.com/office/powerpoint/2010/main" val="3774413433"/>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dirty="0"/>
              <a:t>Sprawozdawczość</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Sprawozdanie należy sporządzać w wersji elektronicznej za pośrednictwem indywidualnego konta w Bazie danych o produktach i opakowaniach oraz o gospodarce odpadami (BDO) w terminie:</a:t>
            </a:r>
          </a:p>
          <a:p>
            <a:pPr>
              <a:lnSpc>
                <a:spcPct val="114000"/>
              </a:lnSpc>
              <a:spcBef>
                <a:spcPts val="600"/>
              </a:spcBef>
              <a:spcAft>
                <a:spcPts val="1200"/>
              </a:spcAft>
            </a:pPr>
            <a:r>
              <a:rPr lang="pl-PL" sz="2000" b="1" dirty="0">
                <a:latin typeface="Arial" panose="020B0604020202020204" pitchFamily="34" charset="0"/>
                <a:cs typeface="Arial" panose="020B0604020202020204" pitchFamily="34" charset="0"/>
              </a:rPr>
              <a:t>do dnia 15 marca za poprzedni rok kalendarzowy.</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Przedsiębiorca wprowadzający pojazdy wypełnia:</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Dział I. Tabela 1. Rodzaj podmiotu i dane podmiotu sporządzającego sprawozdanie - poprzez zaznaczenie kratki - Wprowadzający pojazdy, o którym mowa w ustawie z dnia 20 stycznia 2005 r.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o recyklingu pojazdów wycofanych z eksploatacji oraz podanie danych podmiotu składającego sprawozdanie wraz w numerem telefonu kontaktowego i adresem e-mail.</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Dział IV Tabela 1. Informacja o wprowadzonych pojazdach oraz sieci zbierania pojazdów</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26</a:t>
            </a:fld>
            <a:endParaRPr lang="pl-PL" dirty="0"/>
          </a:p>
        </p:txBody>
      </p:sp>
    </p:spTree>
    <p:extLst>
      <p:ext uri="{BB962C8B-B14F-4D97-AF65-F5344CB8AC3E}">
        <p14:creationId xmlns:p14="http://schemas.microsoft.com/office/powerpoint/2010/main" val="2577407744"/>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dirty="0"/>
              <a:t>Sprawozdawczość</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gn="ctr">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UWAGA! </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Ze względu na fakt, że częściami składowymi pojazdów są m.in. oleje smarowe, preparaty smarowe, opony, akumulatory oraz baterie - przedsiębiorca sprowadzający pojazdy podlega również przepisom:</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ustawy z dnia 11.05.2001 r. o obowiązkach przedsiębiorców w zakresie gospodarowania niektórymi odpadami oraz o opłacie produktowej (Dz.U. z 2020 r. poz. 1903);</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ustawy z dnia 24.04.2009 r. o bateriach i akumulatorach (Dz.U. z 2022 r. poz. 1113)</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27</a:t>
            </a:fld>
            <a:endParaRPr lang="pl-PL" dirty="0"/>
          </a:p>
        </p:txBody>
      </p:sp>
    </p:spTree>
    <p:extLst>
      <p:ext uri="{BB962C8B-B14F-4D97-AF65-F5344CB8AC3E}">
        <p14:creationId xmlns:p14="http://schemas.microsoft.com/office/powerpoint/2010/main" val="432558881"/>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4"/>
            <a:ext cx="11792273" cy="5656162"/>
          </a:xfrm>
        </p:spPr>
        <p:txBody>
          <a:bodyPr>
            <a:noAutofit/>
          </a:bodyPr>
          <a:lstStyle/>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r>
              <a:rPr lang="pl-PL" sz="4000" b="1" dirty="0">
                <a:latin typeface="Arial" panose="020B0604020202020204" pitchFamily="34" charset="0"/>
                <a:cs typeface="Arial" panose="020B0604020202020204" pitchFamily="34" charset="0"/>
              </a:rPr>
              <a:t>PRODUKTY</a:t>
            </a:r>
            <a:endParaRPr lang="pl-PL" sz="4000" dirty="0">
              <a:latin typeface="Arial" panose="020B0604020202020204" pitchFamily="34" charset="0"/>
              <a:cs typeface="Arial" panose="020B0604020202020204" pitchFamily="34" charset="0"/>
            </a:endParaRPr>
          </a:p>
          <a:p>
            <a:endParaRPr lang="pl-PL" sz="2000" dirty="0">
              <a:latin typeface="Arial" panose="020B0604020202020204" pitchFamily="34" charset="0"/>
              <a:cs typeface="Arial" panose="020B0604020202020204" pitchFamily="34" charset="0"/>
            </a:endParaRP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28</a:t>
            </a:fld>
            <a:endParaRPr lang="pl-PL" dirty="0"/>
          </a:p>
        </p:txBody>
      </p:sp>
    </p:spTree>
    <p:extLst>
      <p:ext uri="{BB962C8B-B14F-4D97-AF65-F5344CB8AC3E}">
        <p14:creationId xmlns:p14="http://schemas.microsoft.com/office/powerpoint/2010/main" val="337776831"/>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4"/>
            <a:ext cx="11792273" cy="5656162"/>
          </a:xfrm>
        </p:spPr>
        <p:txBody>
          <a:bodyPr>
            <a:noAutofit/>
          </a:bodyPr>
          <a:lstStyle/>
          <a:p>
            <a:r>
              <a:rPr lang="pl-PL" sz="2000" b="1" dirty="0">
                <a:latin typeface="Arial" panose="020B0604020202020204" pitchFamily="34" charset="0"/>
                <a:cs typeface="Arial" panose="020B0604020202020204" pitchFamily="34" charset="0"/>
              </a:rPr>
              <a:t>Podstawa prawna </a:t>
            </a:r>
            <a:r>
              <a:rPr lang="pl-PL" sz="2000" dirty="0">
                <a:latin typeface="Arial" panose="020B0604020202020204" pitchFamily="34" charset="0"/>
                <a:cs typeface="Arial" panose="020B0604020202020204" pitchFamily="34" charset="0"/>
              </a:rPr>
              <a:t>- Ustawa z dnia 11 maja 2001 r. o obowiązkach przedsiębiorców w zakresie gospodarowania niektórymi odpadami oraz o opłacie produktowej (</a:t>
            </a:r>
            <a:r>
              <a:rPr lang="pl-PL" sz="2000" dirty="0" err="1">
                <a:latin typeface="Arial" panose="020B0604020202020204" pitchFamily="34" charset="0"/>
                <a:cs typeface="Arial" panose="020B0604020202020204" pitchFamily="34" charset="0"/>
              </a:rPr>
              <a:t>t.j</a:t>
            </a:r>
            <a:r>
              <a:rPr lang="pl-PL" sz="2000" dirty="0">
                <a:latin typeface="Arial" panose="020B0604020202020204" pitchFamily="34" charset="0"/>
                <a:cs typeface="Arial" panose="020B0604020202020204" pitchFamily="34" charset="0"/>
              </a:rPr>
              <a:t>. Dz.U. z 2020 r. poz. 1903 ze zm.).</a:t>
            </a:r>
          </a:p>
          <a:p>
            <a:r>
              <a:rPr lang="pl-PL" sz="2000" b="1" dirty="0">
                <a:latin typeface="Arial" panose="020B0604020202020204" pitchFamily="34" charset="0"/>
                <a:cs typeface="Arial" panose="020B0604020202020204" pitchFamily="34" charset="0"/>
              </a:rPr>
              <a:t>Kogo dotyczy </a:t>
            </a:r>
            <a:r>
              <a:rPr lang="pl-PL" sz="2000" dirty="0">
                <a:latin typeface="Arial" panose="020B0604020202020204" pitchFamily="34" charset="0"/>
                <a:cs typeface="Arial" panose="020B0604020202020204" pitchFamily="34" charset="0"/>
              </a:rPr>
              <a:t>- Przedsiębiorców wprowadzających na terytorium kraju produkty zaliczone do rodzaju produktów wymienionych w załączniku nr 4a do ustawy </a:t>
            </a:r>
            <a:r>
              <a:rPr lang="pl-PL" sz="2000" b="1" dirty="0">
                <a:latin typeface="Arial" panose="020B0604020202020204" pitchFamily="34" charset="0"/>
                <a:cs typeface="Arial" panose="020B0604020202020204" pitchFamily="34" charset="0"/>
              </a:rPr>
              <a:t>(m.in. oleje, preparaty smarowe, opony). </a:t>
            </a:r>
          </a:p>
          <a:p>
            <a:r>
              <a:rPr lang="pl-PL" sz="2000" dirty="0">
                <a:latin typeface="Arial" panose="020B0604020202020204" pitchFamily="34" charset="0"/>
                <a:cs typeface="Arial" panose="020B0604020202020204" pitchFamily="34" charset="0"/>
              </a:rPr>
              <a:t>Przez </a:t>
            </a:r>
            <a:r>
              <a:rPr lang="pl-PL" sz="2000" b="1" dirty="0">
                <a:latin typeface="Arial" panose="020B0604020202020204" pitchFamily="34" charset="0"/>
                <a:cs typeface="Arial" panose="020B0604020202020204" pitchFamily="34" charset="0"/>
              </a:rPr>
              <a:t>przedsiębiorcę</a:t>
            </a:r>
            <a:r>
              <a:rPr lang="pl-PL" sz="2000" dirty="0">
                <a:latin typeface="Arial" panose="020B0604020202020204" pitchFamily="34" charset="0"/>
                <a:cs typeface="Arial" panose="020B0604020202020204" pitchFamily="34" charset="0"/>
              </a:rPr>
              <a:t> - rozumie się przedsiębiorcę w rozumieniu przepisów ustawy z dnia 6 marca 2018 r. – Prawo przedsiębiorców, dokonującego importu lub wewnątrzwspólnotowego nabycia produktów, </a:t>
            </a:r>
            <a:r>
              <a:rPr lang="pl-PL" sz="2000" b="1" dirty="0">
                <a:latin typeface="Arial" panose="020B0604020202020204" pitchFamily="34" charset="0"/>
                <a:cs typeface="Arial" panose="020B0604020202020204" pitchFamily="34" charset="0"/>
              </a:rPr>
              <a:t>w tym na potrzeby własne</a:t>
            </a:r>
            <a:r>
              <a:rPr lang="pl-PL" sz="2000" dirty="0">
                <a:latin typeface="Arial" panose="020B0604020202020204" pitchFamily="34" charset="0"/>
                <a:cs typeface="Arial" panose="020B0604020202020204" pitchFamily="34" charset="0"/>
              </a:rPr>
              <a:t>, oraz wytwórcę wprowadzającego produkty na terytorium kraju.</a:t>
            </a:r>
          </a:p>
          <a:p>
            <a:r>
              <a:rPr lang="pl-PL" sz="2000" dirty="0">
                <a:latin typeface="Arial" panose="020B0604020202020204" pitchFamily="34" charset="0"/>
                <a:cs typeface="Arial" panose="020B0604020202020204" pitchFamily="34" charset="0"/>
              </a:rPr>
              <a:t>Każdy przedsiębiorca przywożący z zagranicy pojazd, którego części składowe to oleje, preparaty smarowe oraz opony, podlega pod przepisy niniejszej ustawy.</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29</a:t>
            </a:fld>
            <a:endParaRPr lang="pl-PL" dirty="0"/>
          </a:p>
        </p:txBody>
      </p:sp>
    </p:spTree>
    <p:extLst>
      <p:ext uri="{BB962C8B-B14F-4D97-AF65-F5344CB8AC3E}">
        <p14:creationId xmlns:p14="http://schemas.microsoft.com/office/powerpoint/2010/main" val="152120324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buNone/>
            </a:pPr>
            <a:endParaRPr lang="pl-PL" sz="4000" b="1" dirty="0">
              <a:latin typeface="Arial" panose="020B0604020202020204" pitchFamily="34" charset="0"/>
              <a:cs typeface="Arial" panose="020B0604020202020204" pitchFamily="34" charset="0"/>
            </a:endParaRPr>
          </a:p>
          <a:p>
            <a:pPr marL="0" indent="0" algn="ctr">
              <a:buNone/>
            </a:pPr>
            <a:endParaRPr lang="pl-PL" sz="4000" b="1" dirty="0">
              <a:latin typeface="Arial" panose="020B0604020202020204" pitchFamily="34" charset="0"/>
              <a:cs typeface="Arial" panose="020B0604020202020204" pitchFamily="34" charset="0"/>
            </a:endParaRPr>
          </a:p>
          <a:p>
            <a:pPr marL="0" indent="0" algn="ctr">
              <a:buNone/>
            </a:pPr>
            <a:r>
              <a:rPr lang="pl-PL" sz="4000" b="1" dirty="0">
                <a:latin typeface="Arial" panose="020B0604020202020204" pitchFamily="34" charset="0"/>
                <a:cs typeface="Arial" panose="020B0604020202020204" pitchFamily="34" charset="0"/>
              </a:rPr>
              <a:t>OPŁATA RECYKLINGOWA</a:t>
            </a:r>
            <a:endParaRPr lang="pl-PL" sz="40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2"/>
          </p:nvPr>
        </p:nvSpPr>
        <p:spPr/>
        <p:txBody>
          <a:bodyPr/>
          <a:lstStyle/>
          <a:p>
            <a:fld id="{21E9D0E7-205A-4E3C-A6CF-F8F454C50C85}" type="slidenum">
              <a:rPr lang="pl-PL" smtClean="0"/>
              <a:pPr/>
              <a:t>3</a:t>
            </a:fld>
            <a:endParaRPr lang="pl-PL" dirty="0"/>
          </a:p>
        </p:txBody>
      </p:sp>
      <p:pic>
        <p:nvPicPr>
          <p:cNvPr id="8"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p:cNvPicPr>
          <p:nvPr/>
        </p:nvPicPr>
        <p:blipFill>
          <a:blip r:embed="rId4">
            <a:extLst>
              <a:ext uri="{28A0092B-C50C-407E-A947-70E740481C1C}">
                <a14:useLocalDpi xmlns:a14="http://schemas.microsoft.com/office/drawing/2010/main" val="0"/>
              </a:ext>
            </a:extLst>
          </a:blip>
          <a:stretch>
            <a:fillRect/>
          </a:stretch>
        </p:blipFill>
        <p:spPr>
          <a:xfrm>
            <a:off x="208383" y="260349"/>
            <a:ext cx="2499577" cy="457240"/>
          </a:xfrm>
          <a:prstGeom prst="rect">
            <a:avLst/>
          </a:prstGeom>
        </p:spPr>
      </p:pic>
    </p:spTree>
    <p:extLst>
      <p:ext uri="{BB962C8B-B14F-4D97-AF65-F5344CB8AC3E}">
        <p14:creationId xmlns:p14="http://schemas.microsoft.com/office/powerpoint/2010/main" val="4117801609"/>
      </p:ext>
    </p:extLst>
  </p:cSld>
  <p:clrMapOvr>
    <a:overrideClrMapping bg1="lt1" tx1="dk1" bg2="lt2" tx2="dk2" accent1="accent1" accent2="accent2" accent3="accent3" accent4="accent4" accent5="accent5" accent6="accent6" hlink="hlink" folHlink="folHlink"/>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Przedsiębiorca jest obowiązany zapewnić </a:t>
            </a:r>
            <a:r>
              <a:rPr lang="pl-PL" sz="2000" b="1" dirty="0">
                <a:latin typeface="Arial" panose="020B0604020202020204" pitchFamily="34" charset="0"/>
                <a:cs typeface="Arial" panose="020B0604020202020204" pitchFamily="34" charset="0"/>
              </a:rPr>
              <a:t>odzysk</a:t>
            </a:r>
            <a:r>
              <a:rPr lang="pl-PL" sz="2000" dirty="0">
                <a:latin typeface="Arial" panose="020B0604020202020204" pitchFamily="34" charset="0"/>
                <a:cs typeface="Arial" panose="020B0604020202020204" pitchFamily="34" charset="0"/>
              </a:rPr>
              <a:t>, a w szczególności </a:t>
            </a:r>
            <a:r>
              <a:rPr lang="pl-PL" sz="2000" b="1" dirty="0">
                <a:latin typeface="Arial" panose="020B0604020202020204" pitchFamily="34" charset="0"/>
                <a:cs typeface="Arial" panose="020B0604020202020204" pitchFamily="34" charset="0"/>
              </a:rPr>
              <a:t>recykling</a:t>
            </a:r>
            <a:r>
              <a:rPr lang="pl-PL" sz="2000" dirty="0">
                <a:latin typeface="Arial" panose="020B0604020202020204" pitchFamily="34" charset="0"/>
                <a:cs typeface="Arial" panose="020B0604020202020204" pitchFamily="34" charset="0"/>
              </a:rPr>
              <a:t>, odpadów takiego samego rodzaju jak odpady powstałe z produktów wprowadzonych przez niego na terytorium kraju. Obowiązek ten może być realizowany przez przedsiębiorcę </a:t>
            </a:r>
            <a:r>
              <a:rPr lang="pl-PL" sz="2000" b="1" dirty="0">
                <a:latin typeface="Arial" panose="020B0604020202020204" pitchFamily="34" charset="0"/>
                <a:cs typeface="Arial" panose="020B0604020202020204" pitchFamily="34" charset="0"/>
              </a:rPr>
              <a:t>samodzielnie</a:t>
            </a:r>
            <a:r>
              <a:rPr lang="pl-PL" sz="2000" dirty="0">
                <a:latin typeface="Arial" panose="020B0604020202020204" pitchFamily="34" charset="0"/>
                <a:cs typeface="Arial" panose="020B0604020202020204" pitchFamily="34" charset="0"/>
              </a:rPr>
              <a:t> albo </a:t>
            </a:r>
            <a:r>
              <a:rPr lang="pl-PL" sz="2000" b="1" dirty="0">
                <a:latin typeface="Arial" panose="020B0604020202020204" pitchFamily="34" charset="0"/>
                <a:cs typeface="Arial" panose="020B0604020202020204" pitchFamily="34" charset="0"/>
              </a:rPr>
              <a:t>za pośrednictwem organizacji odzysku</a:t>
            </a:r>
            <a:r>
              <a:rPr lang="pl-PL" sz="2000" dirty="0">
                <a:latin typeface="Arial" panose="020B0604020202020204" pitchFamily="34" charset="0"/>
                <a:cs typeface="Arial" panose="020B0604020202020204" pitchFamily="34" charset="0"/>
              </a:rPr>
              <a:t>. Organizacja przejmuje od przedsiębiorcy obciążające go obowiązki na podstawie umowy.</a:t>
            </a: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1.Wpis do rejestru BDO</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Przedsiębiorca prowadzący działalność polegającą na wytwarzaniu, imporcie lub wewnątrzwspólnotowym nabyciu produktów, przedsiębiorca prowadzący odzysk lub recykling odpadów powstałych z produktów, a także przedsiębiorca dokonujący eksportu oraz wewnątrzwspólnotowej dostawy odpadów powstałych z produktów w celu poddania ich odzyskowi lub recyklingowi oraz organizacja odzysku, podlegają, w zakresie tej działalności, wpisowi do rejestru </a:t>
            </a:r>
            <a:r>
              <a:rPr lang="pl-PL" sz="2000" b="1" dirty="0">
                <a:latin typeface="Arial" panose="020B0604020202020204" pitchFamily="34" charset="0"/>
                <a:cs typeface="Arial" panose="020B0604020202020204" pitchFamily="34" charset="0"/>
              </a:rPr>
              <a:t>(BDO Dział II), </a:t>
            </a:r>
            <a:br>
              <a:rPr lang="pl-PL" sz="2000" b="1"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o którym mowa w ustawie z dnia 14 grudnia 2012 r. o odpadach (</a:t>
            </a:r>
            <a:r>
              <a:rPr lang="pl-PL" sz="2000" dirty="0" err="1">
                <a:latin typeface="Arial" panose="020B0604020202020204" pitchFamily="34" charset="0"/>
                <a:cs typeface="Arial" panose="020B0604020202020204" pitchFamily="34" charset="0"/>
              </a:rPr>
              <a:t>t.j</a:t>
            </a:r>
            <a:r>
              <a:rPr lang="pl-PL" sz="2000" dirty="0">
                <a:latin typeface="Arial" panose="020B0604020202020204" pitchFamily="34" charset="0"/>
                <a:cs typeface="Arial" panose="020B0604020202020204" pitchFamily="34" charset="0"/>
              </a:rPr>
              <a:t>. Dz.U. z 2022 r. poz. 699).</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30</a:t>
            </a:fld>
            <a:endParaRPr lang="pl-PL" dirty="0"/>
          </a:p>
        </p:txBody>
      </p:sp>
    </p:spTree>
    <p:extLst>
      <p:ext uri="{BB962C8B-B14F-4D97-AF65-F5344CB8AC3E}">
        <p14:creationId xmlns:p14="http://schemas.microsoft.com/office/powerpoint/2010/main" val="346378356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lIns="90000">
            <a:noAutofit/>
          </a:bodyPr>
          <a:lstStyle/>
          <a:p>
            <a:pPr marL="0" lvl="0" indent="0">
              <a:lnSpc>
                <a:spcPct val="107000"/>
              </a:lnSpc>
              <a:spcAft>
                <a:spcPts val="800"/>
              </a:spcAft>
              <a:buNone/>
            </a:pPr>
            <a:r>
              <a:rPr lang="pl-PL" sz="2000" b="1" dirty="0">
                <a:latin typeface="Arial" panose="020B0604020202020204" pitchFamily="34" charset="0"/>
                <a:ea typeface="Calibri" panose="020F0502020204030204" pitchFamily="34" charset="0"/>
                <a:cs typeface="Arial" panose="020B0604020202020204" pitchFamily="34" charset="0"/>
              </a:rPr>
              <a:t>2. Wyliczenie opłaty produktowej</a:t>
            </a:r>
            <a:endParaRPr lang="pl-PL" sz="20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pl-PL" sz="2000" dirty="0">
                <a:latin typeface="Arial" panose="020B0604020202020204" pitchFamily="34" charset="0"/>
                <a:ea typeface="Calibri" panose="020F0502020204030204" pitchFamily="34" charset="0"/>
                <a:cs typeface="Arial" panose="020B0604020202020204" pitchFamily="34" charset="0"/>
              </a:rPr>
              <a:t>Opłatę produktową oblicza się jako iloczyn stawki opłaty i różnicy między wymaganym a osiągniętym   poziomem odzysku (recyklingu) przeliczonej na wielkość wyrażoną w masie produktów. Opłatę produktową oblicza się oddzielnie dla każdego rodzaju produktu.</a:t>
            </a:r>
          </a:p>
          <a:p>
            <a:pPr marL="0" indent="0" algn="just">
              <a:lnSpc>
                <a:spcPct val="107000"/>
              </a:lnSpc>
              <a:buNone/>
            </a:pPr>
            <a:r>
              <a:rPr lang="pl-PL" sz="2000" b="1" dirty="0">
                <a:latin typeface="Arial" panose="020B0604020202020204" pitchFamily="34" charset="0"/>
                <a:ea typeface="Calibri" panose="020F0502020204030204" pitchFamily="34" charset="0"/>
                <a:cs typeface="Arial" panose="020B0604020202020204" pitchFamily="34" charset="0"/>
              </a:rPr>
              <a:t>     Recykling: R = W x [(</a:t>
            </a:r>
            <a:r>
              <a:rPr lang="pl-PL" sz="2000" b="1" dirty="0" err="1">
                <a:latin typeface="Arial" panose="020B0604020202020204" pitchFamily="34" charset="0"/>
                <a:ea typeface="Calibri" panose="020F0502020204030204" pitchFamily="34" charset="0"/>
                <a:cs typeface="Arial" panose="020B0604020202020204" pitchFamily="34" charset="0"/>
              </a:rPr>
              <a:t>p</a:t>
            </a:r>
            <a:r>
              <a:rPr lang="pl-PL" sz="2000" b="1" baseline="-25000" dirty="0" err="1">
                <a:latin typeface="Arial" panose="020B0604020202020204" pitchFamily="34" charset="0"/>
                <a:ea typeface="Calibri" panose="020F0502020204030204" pitchFamily="34" charset="0"/>
                <a:cs typeface="Arial" panose="020B0604020202020204" pitchFamily="34" charset="0"/>
              </a:rPr>
              <a:t>r</a:t>
            </a:r>
            <a:r>
              <a:rPr lang="pl-PL" sz="2000" b="1" dirty="0">
                <a:latin typeface="Arial" panose="020B0604020202020204" pitchFamily="34" charset="0"/>
                <a:ea typeface="Calibri" panose="020F0502020204030204" pitchFamily="34" charset="0"/>
                <a:cs typeface="Arial" panose="020B0604020202020204" pitchFamily="34" charset="0"/>
              </a:rPr>
              <a:t> – </a:t>
            </a:r>
            <a:r>
              <a:rPr lang="pl-PL" sz="2000" b="1" dirty="0" err="1">
                <a:latin typeface="Arial" panose="020B0604020202020204" pitchFamily="34" charset="0"/>
                <a:ea typeface="Calibri" panose="020F0502020204030204" pitchFamily="34" charset="0"/>
                <a:cs typeface="Arial" panose="020B0604020202020204" pitchFamily="34" charset="0"/>
              </a:rPr>
              <a:t>o</a:t>
            </a:r>
            <a:r>
              <a:rPr lang="pl-PL" sz="2000" b="1" baseline="-25000" dirty="0" err="1">
                <a:latin typeface="Arial" panose="020B0604020202020204" pitchFamily="34" charset="0"/>
                <a:ea typeface="Calibri" panose="020F0502020204030204" pitchFamily="34" charset="0"/>
                <a:cs typeface="Arial" panose="020B0604020202020204" pitchFamily="34" charset="0"/>
              </a:rPr>
              <a:t>r</a:t>
            </a:r>
            <a:r>
              <a:rPr lang="pl-PL" sz="2000" b="1" dirty="0">
                <a:latin typeface="Arial" panose="020B0604020202020204" pitchFamily="34" charset="0"/>
                <a:ea typeface="Calibri" panose="020F0502020204030204" pitchFamily="34" charset="0"/>
                <a:cs typeface="Arial" panose="020B0604020202020204" pitchFamily="34" charset="0"/>
              </a:rPr>
              <a:t>) : 100%] x s</a:t>
            </a:r>
            <a:endParaRPr lang="pl-PL" sz="20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buNone/>
            </a:pPr>
            <a:r>
              <a:rPr lang="pl-PL" sz="2000" dirty="0">
                <a:latin typeface="Arial" panose="020B0604020202020204" pitchFamily="34" charset="0"/>
                <a:ea typeface="Calibri" panose="020F0502020204030204" pitchFamily="34" charset="0"/>
                <a:cs typeface="Arial" panose="020B0604020202020204" pitchFamily="34" charset="0"/>
              </a:rPr>
              <a:t>	gdzie:</a:t>
            </a:r>
          </a:p>
          <a:p>
            <a:pPr marL="220980" indent="0" algn="just">
              <a:lnSpc>
                <a:spcPct val="107000"/>
              </a:lnSpc>
              <a:spcBef>
                <a:spcPts val="0"/>
              </a:spcBef>
              <a:spcAft>
                <a:spcPts val="0"/>
              </a:spcAft>
              <a:buNone/>
            </a:pPr>
            <a:r>
              <a:rPr lang="pl-PL" sz="2000" dirty="0">
                <a:latin typeface="Arial" panose="020B0604020202020204" pitchFamily="34" charset="0"/>
                <a:ea typeface="Calibri" panose="020F0502020204030204" pitchFamily="34" charset="0"/>
                <a:cs typeface="Arial" panose="020B0604020202020204" pitchFamily="34" charset="0"/>
              </a:rPr>
              <a:t>R — oznacza wysokość należnej opłaty produktowej [zł];</a:t>
            </a:r>
          </a:p>
          <a:p>
            <a:pPr marL="220980" indent="0" algn="just">
              <a:lnSpc>
                <a:spcPct val="107000"/>
              </a:lnSpc>
              <a:spcBef>
                <a:spcPts val="0"/>
              </a:spcBef>
              <a:spcAft>
                <a:spcPts val="0"/>
              </a:spcAft>
              <a:buNone/>
            </a:pPr>
            <a:r>
              <a:rPr lang="pl-PL" sz="2000" dirty="0">
                <a:latin typeface="Arial" panose="020B0604020202020204" pitchFamily="34" charset="0"/>
                <a:ea typeface="Calibri" panose="020F0502020204030204" pitchFamily="34" charset="0"/>
                <a:cs typeface="Arial" panose="020B0604020202020204" pitchFamily="34" charset="0"/>
              </a:rPr>
              <a:t>W — oznacza masę w kilogramach [kg] produktów wprowadzonych na rynek;</a:t>
            </a:r>
          </a:p>
          <a:p>
            <a:pPr marL="220980" indent="0" algn="just">
              <a:lnSpc>
                <a:spcPct val="107000"/>
              </a:lnSpc>
              <a:spcBef>
                <a:spcPts val="0"/>
              </a:spcBef>
              <a:spcAft>
                <a:spcPts val="0"/>
              </a:spcAft>
              <a:buNone/>
            </a:pPr>
            <a:r>
              <a:rPr lang="pl-PL" sz="2000" dirty="0" err="1">
                <a:latin typeface="Arial" panose="020B0604020202020204" pitchFamily="34" charset="0"/>
                <a:ea typeface="Calibri" panose="020F0502020204030204" pitchFamily="34" charset="0"/>
                <a:cs typeface="Arial" panose="020B0604020202020204" pitchFamily="34" charset="0"/>
              </a:rPr>
              <a:t>p</a:t>
            </a:r>
            <a:r>
              <a:rPr lang="pl-PL" sz="2000" baseline="-25000" dirty="0" err="1">
                <a:latin typeface="Arial" panose="020B0604020202020204" pitchFamily="34" charset="0"/>
                <a:ea typeface="Calibri" panose="020F0502020204030204" pitchFamily="34" charset="0"/>
                <a:cs typeface="Arial" panose="020B0604020202020204" pitchFamily="34" charset="0"/>
              </a:rPr>
              <a:t>r</a:t>
            </a:r>
            <a:r>
              <a:rPr lang="pl-PL" sz="2000" dirty="0">
                <a:latin typeface="Arial" panose="020B0604020202020204" pitchFamily="34" charset="0"/>
                <a:ea typeface="Calibri" panose="020F0502020204030204" pitchFamily="34" charset="0"/>
                <a:cs typeface="Arial" panose="020B0604020202020204" pitchFamily="34" charset="0"/>
              </a:rPr>
              <a:t> — oznacza wymagany poziom recyklingu [%};</a:t>
            </a:r>
          </a:p>
          <a:p>
            <a:pPr marL="220980" indent="0" algn="just">
              <a:lnSpc>
                <a:spcPct val="107000"/>
              </a:lnSpc>
              <a:spcBef>
                <a:spcPts val="0"/>
              </a:spcBef>
              <a:spcAft>
                <a:spcPts val="0"/>
              </a:spcAft>
              <a:buNone/>
            </a:pPr>
            <a:r>
              <a:rPr lang="pl-PL" sz="2000" dirty="0" err="1">
                <a:latin typeface="Arial" panose="020B0604020202020204" pitchFamily="34" charset="0"/>
                <a:ea typeface="Calibri" panose="020F0502020204030204" pitchFamily="34" charset="0"/>
                <a:cs typeface="Arial" panose="020B0604020202020204" pitchFamily="34" charset="0"/>
              </a:rPr>
              <a:t>o</a:t>
            </a:r>
            <a:r>
              <a:rPr lang="pl-PL" sz="2000" baseline="-25000" dirty="0" err="1">
                <a:latin typeface="Arial" panose="020B0604020202020204" pitchFamily="34" charset="0"/>
                <a:ea typeface="Calibri" panose="020F0502020204030204" pitchFamily="34" charset="0"/>
                <a:cs typeface="Arial" panose="020B0604020202020204" pitchFamily="34" charset="0"/>
              </a:rPr>
              <a:t>r</a:t>
            </a:r>
            <a:r>
              <a:rPr lang="pl-PL" sz="2000" dirty="0">
                <a:latin typeface="Arial" panose="020B0604020202020204" pitchFamily="34" charset="0"/>
                <a:ea typeface="Calibri" panose="020F0502020204030204" pitchFamily="34" charset="0"/>
                <a:cs typeface="Arial" panose="020B0604020202020204" pitchFamily="34" charset="0"/>
              </a:rPr>
              <a:t> — oznacza osiągnięty poziom recyklingu odpadów poużytkowych obliczony jako iloraz masy lub ilości faktycznie poddanych recyklingowi i masy lub ilości wprowadzonych na rynek produktów [%];</a:t>
            </a:r>
          </a:p>
          <a:p>
            <a:pPr marL="220980" indent="0" algn="just">
              <a:lnSpc>
                <a:spcPct val="107000"/>
              </a:lnSpc>
              <a:spcBef>
                <a:spcPts val="0"/>
              </a:spcBef>
              <a:spcAft>
                <a:spcPts val="0"/>
              </a:spcAft>
              <a:buNone/>
            </a:pPr>
            <a:r>
              <a:rPr lang="pl-PL" sz="2000" dirty="0">
                <a:latin typeface="Arial" panose="020B0604020202020204" pitchFamily="34" charset="0"/>
                <a:ea typeface="Calibri" panose="020F0502020204030204" pitchFamily="34" charset="0"/>
                <a:cs typeface="Arial" panose="020B0604020202020204" pitchFamily="34" charset="0"/>
              </a:rPr>
              <a:t>s — oznacza jednostkową stawkę opłaty produktowej [zł/kg], określoną w przepisach w sprawie stawek opłat produktowych;</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31</a:t>
            </a:fld>
            <a:endParaRPr lang="pl-PL" dirty="0"/>
          </a:p>
        </p:txBody>
      </p:sp>
    </p:spTree>
    <p:extLst>
      <p:ext uri="{BB962C8B-B14F-4D97-AF65-F5344CB8AC3E}">
        <p14:creationId xmlns:p14="http://schemas.microsoft.com/office/powerpoint/2010/main" val="3412094548"/>
      </p:ext>
    </p:extLst>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342900" lvl="0" indent="-342900">
              <a:lnSpc>
                <a:spcPct val="107000"/>
              </a:lnSpc>
              <a:spcAft>
                <a:spcPts val="800"/>
              </a:spcAft>
              <a:buFont typeface="+mj-lt"/>
              <a:buAutoNum type="arabicPeriod" startAt="3"/>
            </a:pPr>
            <a:r>
              <a:rPr lang="pl-PL" sz="2000" b="1" dirty="0">
                <a:latin typeface="Arial" panose="020B0604020202020204" pitchFamily="34" charset="0"/>
                <a:ea typeface="Calibri" panose="020F0502020204030204" pitchFamily="34" charset="0"/>
                <a:cs typeface="Arial" panose="020B0604020202020204" pitchFamily="34" charset="0"/>
              </a:rPr>
              <a:t>Wyliczenie opłaty produktowej</a:t>
            </a:r>
            <a:endParaRPr lang="pl-PL" sz="20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Bef>
                <a:spcPts val="1200"/>
              </a:spcBef>
              <a:buNone/>
            </a:pPr>
            <a:r>
              <a:rPr lang="pl-PL" sz="2000" b="1" dirty="0">
                <a:latin typeface="Arial" panose="020B0604020202020204" pitchFamily="34" charset="0"/>
                <a:ea typeface="Calibri" panose="020F0502020204030204" pitchFamily="34" charset="0"/>
                <a:cs typeface="Arial" panose="020B0604020202020204" pitchFamily="34" charset="0"/>
              </a:rPr>
              <a:t>       Odzysk: O = W x [(p</a:t>
            </a:r>
            <a:r>
              <a:rPr lang="pl-PL" sz="2000" b="1" baseline="-25000" dirty="0">
                <a:latin typeface="Arial" panose="020B0604020202020204" pitchFamily="34" charset="0"/>
                <a:ea typeface="Calibri" panose="020F0502020204030204" pitchFamily="34" charset="0"/>
                <a:cs typeface="Arial" panose="020B0604020202020204" pitchFamily="34" charset="0"/>
              </a:rPr>
              <a:t>o</a:t>
            </a:r>
            <a:r>
              <a:rPr lang="pl-PL" sz="2000" b="1" dirty="0">
                <a:latin typeface="Arial" panose="020B0604020202020204" pitchFamily="34" charset="0"/>
                <a:ea typeface="Calibri" panose="020F0502020204030204" pitchFamily="34" charset="0"/>
                <a:cs typeface="Arial" panose="020B0604020202020204" pitchFamily="34" charset="0"/>
              </a:rPr>
              <a:t> – </a:t>
            </a:r>
            <a:r>
              <a:rPr lang="pl-PL" sz="2000" b="1" dirty="0" err="1">
                <a:latin typeface="Arial" panose="020B0604020202020204" pitchFamily="34" charset="0"/>
                <a:ea typeface="Calibri" panose="020F0502020204030204" pitchFamily="34" charset="0"/>
                <a:cs typeface="Arial" panose="020B0604020202020204" pitchFamily="34" charset="0"/>
              </a:rPr>
              <a:t>o</a:t>
            </a:r>
            <a:r>
              <a:rPr lang="pl-PL" sz="2000" b="1" baseline="-25000" dirty="0" err="1">
                <a:latin typeface="Arial" panose="020B0604020202020204" pitchFamily="34" charset="0"/>
                <a:ea typeface="Calibri" panose="020F0502020204030204" pitchFamily="34" charset="0"/>
                <a:cs typeface="Arial" panose="020B0604020202020204" pitchFamily="34" charset="0"/>
              </a:rPr>
              <a:t>o</a:t>
            </a:r>
            <a:r>
              <a:rPr lang="pl-PL" sz="2000" b="1" dirty="0">
                <a:latin typeface="Arial" panose="020B0604020202020204" pitchFamily="34" charset="0"/>
                <a:ea typeface="Calibri" panose="020F0502020204030204" pitchFamily="34" charset="0"/>
                <a:cs typeface="Arial" panose="020B0604020202020204" pitchFamily="34" charset="0"/>
              </a:rPr>
              <a:t>) : 100%] x s</a:t>
            </a:r>
            <a:endParaRPr lang="pl-PL" sz="20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buNone/>
            </a:pPr>
            <a:r>
              <a:rPr lang="pl-PL" sz="2000" dirty="0">
                <a:latin typeface="Arial" panose="020B0604020202020204" pitchFamily="34" charset="0"/>
                <a:ea typeface="Calibri" panose="020F0502020204030204" pitchFamily="34" charset="0"/>
                <a:cs typeface="Arial" panose="020B0604020202020204" pitchFamily="34" charset="0"/>
              </a:rPr>
              <a:t>	gdzie:</a:t>
            </a:r>
          </a:p>
          <a:p>
            <a:pPr marL="220980" indent="0" algn="just">
              <a:lnSpc>
                <a:spcPct val="107000"/>
              </a:lnSpc>
              <a:spcBef>
                <a:spcPts val="0"/>
              </a:spcBef>
              <a:spcAft>
                <a:spcPts val="0"/>
              </a:spcAft>
              <a:buNone/>
            </a:pPr>
            <a:r>
              <a:rPr lang="pl-PL" sz="2000" dirty="0">
                <a:latin typeface="Arial" panose="020B0604020202020204" pitchFamily="34" charset="0"/>
                <a:ea typeface="Calibri" panose="020F0502020204030204" pitchFamily="34" charset="0"/>
                <a:cs typeface="Arial" panose="020B0604020202020204" pitchFamily="34" charset="0"/>
              </a:rPr>
              <a:t>O — oznacza wysokość należnej opłaty produktowej [zł];</a:t>
            </a:r>
          </a:p>
          <a:p>
            <a:pPr marL="220980" indent="0" algn="just">
              <a:lnSpc>
                <a:spcPct val="107000"/>
              </a:lnSpc>
              <a:spcBef>
                <a:spcPts val="0"/>
              </a:spcBef>
              <a:spcAft>
                <a:spcPts val="0"/>
              </a:spcAft>
              <a:buNone/>
            </a:pPr>
            <a:r>
              <a:rPr lang="pl-PL" sz="2000" dirty="0">
                <a:latin typeface="Arial" panose="020B0604020202020204" pitchFamily="34" charset="0"/>
                <a:ea typeface="Calibri" panose="020F0502020204030204" pitchFamily="34" charset="0"/>
                <a:cs typeface="Arial" panose="020B0604020202020204" pitchFamily="34" charset="0"/>
              </a:rPr>
              <a:t>W — oznacza masę w kilogramach [kg] produktów wprowadzonych na rynek;</a:t>
            </a:r>
          </a:p>
          <a:p>
            <a:pPr marL="220980" indent="0" algn="just">
              <a:lnSpc>
                <a:spcPct val="107000"/>
              </a:lnSpc>
              <a:spcBef>
                <a:spcPts val="0"/>
              </a:spcBef>
              <a:spcAft>
                <a:spcPts val="0"/>
              </a:spcAft>
              <a:buNone/>
            </a:pPr>
            <a:r>
              <a:rPr lang="pl-PL" sz="2000" dirty="0">
                <a:latin typeface="Arial" panose="020B0604020202020204" pitchFamily="34" charset="0"/>
                <a:ea typeface="Calibri" panose="020F0502020204030204" pitchFamily="34" charset="0"/>
                <a:cs typeface="Arial" panose="020B0604020202020204" pitchFamily="34" charset="0"/>
              </a:rPr>
              <a:t>p</a:t>
            </a:r>
            <a:r>
              <a:rPr lang="pl-PL" sz="2000" baseline="-25000" dirty="0">
                <a:latin typeface="Arial" panose="020B0604020202020204" pitchFamily="34" charset="0"/>
                <a:ea typeface="Calibri" panose="020F0502020204030204" pitchFamily="34" charset="0"/>
                <a:cs typeface="Arial" panose="020B0604020202020204" pitchFamily="34" charset="0"/>
              </a:rPr>
              <a:t>o</a:t>
            </a:r>
            <a:r>
              <a:rPr lang="pl-PL" sz="2000" dirty="0">
                <a:latin typeface="Arial" panose="020B0604020202020204" pitchFamily="34" charset="0"/>
                <a:ea typeface="Calibri" panose="020F0502020204030204" pitchFamily="34" charset="0"/>
                <a:cs typeface="Arial" panose="020B0604020202020204" pitchFamily="34" charset="0"/>
              </a:rPr>
              <a:t> — oznacza wymagany poziom odzysku [%];</a:t>
            </a:r>
          </a:p>
          <a:p>
            <a:pPr marL="220980" indent="0" algn="just">
              <a:lnSpc>
                <a:spcPct val="107000"/>
              </a:lnSpc>
              <a:spcBef>
                <a:spcPts val="0"/>
              </a:spcBef>
              <a:spcAft>
                <a:spcPts val="0"/>
              </a:spcAft>
              <a:buNone/>
            </a:pPr>
            <a:r>
              <a:rPr lang="pl-PL" sz="2000" dirty="0" err="1">
                <a:latin typeface="Arial" panose="020B0604020202020204" pitchFamily="34" charset="0"/>
                <a:ea typeface="Calibri" panose="020F0502020204030204" pitchFamily="34" charset="0"/>
                <a:cs typeface="Arial" panose="020B0604020202020204" pitchFamily="34" charset="0"/>
              </a:rPr>
              <a:t>o</a:t>
            </a:r>
            <a:r>
              <a:rPr lang="pl-PL" sz="2000" baseline="-25000" dirty="0" err="1">
                <a:latin typeface="Arial" panose="020B0604020202020204" pitchFamily="34" charset="0"/>
                <a:ea typeface="Calibri" panose="020F0502020204030204" pitchFamily="34" charset="0"/>
                <a:cs typeface="Arial" panose="020B0604020202020204" pitchFamily="34" charset="0"/>
              </a:rPr>
              <a:t>o</a:t>
            </a:r>
            <a:r>
              <a:rPr lang="pl-PL" sz="2000" dirty="0">
                <a:latin typeface="Arial" panose="020B0604020202020204" pitchFamily="34" charset="0"/>
                <a:ea typeface="Calibri" panose="020F0502020204030204" pitchFamily="34" charset="0"/>
                <a:cs typeface="Arial" panose="020B0604020202020204" pitchFamily="34" charset="0"/>
              </a:rPr>
              <a:t> — oznacza osiągnięty poziom odzysku odpadów poużytkowych obliczony jako iloraz masy lub ilości faktycznie poddanych odzyskowi lub recyklingowi i masy lub ilości wprowadzonych na rynek produktów [%];</a:t>
            </a:r>
          </a:p>
          <a:p>
            <a:pPr marL="220980" indent="0" algn="just">
              <a:lnSpc>
                <a:spcPct val="107000"/>
              </a:lnSpc>
              <a:spcBef>
                <a:spcPts val="0"/>
              </a:spcBef>
              <a:spcAft>
                <a:spcPts val="0"/>
              </a:spcAft>
              <a:buNone/>
            </a:pPr>
            <a:r>
              <a:rPr lang="pl-PL" sz="2000" dirty="0">
                <a:latin typeface="Arial" panose="020B0604020202020204" pitchFamily="34" charset="0"/>
                <a:ea typeface="Calibri" panose="020F0502020204030204" pitchFamily="34" charset="0"/>
                <a:cs typeface="Arial" panose="020B0604020202020204" pitchFamily="34" charset="0"/>
              </a:rPr>
              <a:t>s — oznacza stawkę jednostkową opłaty produktowej [zł/kg], określoną w przepisach w sprawie stawek opłat produktowych;</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32</a:t>
            </a:fld>
            <a:endParaRPr lang="pl-PL" dirty="0"/>
          </a:p>
        </p:txBody>
      </p:sp>
    </p:spTree>
    <p:extLst>
      <p:ext uri="{BB962C8B-B14F-4D97-AF65-F5344CB8AC3E}">
        <p14:creationId xmlns:p14="http://schemas.microsoft.com/office/powerpoint/2010/main" val="2585979363"/>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285750" indent="-285750">
              <a:lnSpc>
                <a:spcPct val="114000"/>
              </a:lnSpc>
              <a:spcBef>
                <a:spcPts val="600"/>
              </a:spcBef>
              <a:spcAft>
                <a:spcPts val="1200"/>
              </a:spcAft>
            </a:pPr>
            <a:r>
              <a:rPr lang="pl-PL" sz="2000" dirty="0">
                <a:latin typeface="Arial" panose="020B0604020202020204" pitchFamily="34" charset="0"/>
                <a:cs typeface="Arial" panose="020B0604020202020204" pitchFamily="34" charset="0"/>
              </a:rPr>
              <a:t>Poziom odzysku i recyklingu odpadów powstałych z produktów (na podstawie załącznika nr 4A do ustawy o obowiązkach przedsiębiorców) oraz stawki opłat (na podstawie ROZPORZĄDZENIA MINISTRA KLIMATU z dnia 19 grudnia 2019 r. w sprawie szczegółowych stawek opłat produktowych dla poszczególnych produktów (Dz.U. z 2019 r. poz. 2485)</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33</a:t>
            </a:fld>
            <a:endParaRPr lang="pl-PL" dirty="0"/>
          </a:p>
        </p:txBody>
      </p:sp>
      <p:graphicFrame>
        <p:nvGraphicFramePr>
          <p:cNvPr id="7" name="Tabela 6">
            <a:extLst>
              <a:ext uri="{FF2B5EF4-FFF2-40B4-BE49-F238E27FC236}">
                <a16:creationId xmlns:a16="http://schemas.microsoft.com/office/drawing/2014/main" id="{BB9FB7E1-E70C-438E-8075-C1E9DDC95071}"/>
              </a:ext>
            </a:extLst>
          </p:cNvPr>
          <p:cNvGraphicFramePr>
            <a:graphicFrameLocks noGrp="1"/>
          </p:cNvGraphicFramePr>
          <p:nvPr>
            <p:extLst>
              <p:ext uri="{D42A27DB-BD31-4B8C-83A1-F6EECF244321}">
                <p14:modId xmlns:p14="http://schemas.microsoft.com/office/powerpoint/2010/main" val="3812435679"/>
              </p:ext>
            </p:extLst>
          </p:nvPr>
        </p:nvGraphicFramePr>
        <p:xfrm>
          <a:off x="838199" y="2500264"/>
          <a:ext cx="10515602" cy="3002060"/>
        </p:xfrm>
        <a:graphic>
          <a:graphicData uri="http://schemas.openxmlformats.org/drawingml/2006/table">
            <a:tbl>
              <a:tblPr firstRow="1" firstCol="1" bandRow="1"/>
              <a:tblGrid>
                <a:gridCol w="577281">
                  <a:extLst>
                    <a:ext uri="{9D8B030D-6E8A-4147-A177-3AD203B41FA5}">
                      <a16:colId xmlns:a16="http://schemas.microsoft.com/office/drawing/2014/main" val="2770444901"/>
                    </a:ext>
                  </a:extLst>
                </a:gridCol>
                <a:gridCol w="4342593">
                  <a:extLst>
                    <a:ext uri="{9D8B030D-6E8A-4147-A177-3AD203B41FA5}">
                      <a16:colId xmlns:a16="http://schemas.microsoft.com/office/drawing/2014/main" val="3415757421"/>
                    </a:ext>
                  </a:extLst>
                </a:gridCol>
                <a:gridCol w="1398482">
                  <a:extLst>
                    <a:ext uri="{9D8B030D-6E8A-4147-A177-3AD203B41FA5}">
                      <a16:colId xmlns:a16="http://schemas.microsoft.com/office/drawing/2014/main" val="462781888"/>
                    </a:ext>
                  </a:extLst>
                </a:gridCol>
                <a:gridCol w="1399082">
                  <a:extLst>
                    <a:ext uri="{9D8B030D-6E8A-4147-A177-3AD203B41FA5}">
                      <a16:colId xmlns:a16="http://schemas.microsoft.com/office/drawing/2014/main" val="1150057367"/>
                    </a:ext>
                  </a:extLst>
                </a:gridCol>
                <a:gridCol w="1399082">
                  <a:extLst>
                    <a:ext uri="{9D8B030D-6E8A-4147-A177-3AD203B41FA5}">
                      <a16:colId xmlns:a16="http://schemas.microsoft.com/office/drawing/2014/main" val="3168523550"/>
                    </a:ext>
                  </a:extLst>
                </a:gridCol>
                <a:gridCol w="1399082">
                  <a:extLst>
                    <a:ext uri="{9D8B030D-6E8A-4147-A177-3AD203B41FA5}">
                      <a16:colId xmlns:a16="http://schemas.microsoft.com/office/drawing/2014/main" val="963533210"/>
                    </a:ext>
                  </a:extLst>
                </a:gridCol>
              </a:tblGrid>
              <a:tr h="146205">
                <a:tc rowSpan="2">
                  <a:txBody>
                    <a:bodyPr/>
                    <a:lstStyle/>
                    <a:p>
                      <a:pPr>
                        <a:lnSpc>
                          <a:spcPct val="107000"/>
                        </a:lnSpc>
                        <a:spcAft>
                          <a:spcPts val="0"/>
                        </a:spcAft>
                      </a:pPr>
                      <a:r>
                        <a:rPr lang="pl-PL" sz="1000" b="1">
                          <a:effectLst/>
                          <a:latin typeface="Calibri" panose="020F0502020204030204" pitchFamily="34" charset="0"/>
                          <a:ea typeface="Calibri" panose="020F0502020204030204" pitchFamily="34" charset="0"/>
                          <a:cs typeface="Times New Roman" panose="02020603050405020304" pitchFamily="18" charset="0"/>
                        </a:rPr>
                        <a:t>Poz.</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Odpady powstałe z</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gridSpan="2">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Poziom w %</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Jednostkowa stawka</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6995415"/>
                  </a:ext>
                </a:extLst>
              </a:tr>
              <a:tr h="146205">
                <a:tc vMerge="1">
                  <a:txBody>
                    <a:bodyPr/>
                    <a:lstStyle/>
                    <a:p>
                      <a:endParaRPr lang="pl-PL"/>
                    </a:p>
                  </a:txBody>
                  <a:tcPr/>
                </a:tc>
                <a:tc>
                  <a:txBody>
                    <a:bodyPr/>
                    <a:lstStyle/>
                    <a:p>
                      <a:pPr algn="ctr">
                        <a:lnSpc>
                          <a:spcPct val="107000"/>
                        </a:lnSpc>
                        <a:spcAft>
                          <a:spcPts val="0"/>
                        </a:spcAft>
                      </a:pPr>
                      <a:r>
                        <a:rPr lang="pl-PL" sz="900" b="1" dirty="0">
                          <a:effectLst/>
                          <a:latin typeface="Arial" panose="020B0604020202020204" pitchFamily="34" charset="0"/>
                          <a:ea typeface="Calibri" panose="020F0502020204030204" pitchFamily="34" charset="0"/>
                          <a:cs typeface="Times New Roman" panose="02020603050405020304" pitchFamily="18" charset="0"/>
                        </a:rPr>
                        <a:t>Rodzaj produktów</a:t>
                      </a:r>
                      <a:endParaRPr lang="pl-PL"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Symbol PKWiU</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odzysk</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recykling</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[zł/kg]</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8058402"/>
                  </a:ext>
                </a:extLst>
              </a:tr>
              <a:tr h="146205">
                <a:tc>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1</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Oleje smarowe </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19.20.29.0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50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35</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2,10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7784751"/>
                  </a:ext>
                </a:extLst>
              </a:tr>
              <a:tr h="146205">
                <a:tc>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2</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Preparaty smarowe</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20.59.4</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50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35</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2,10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717695"/>
                  </a:ext>
                </a:extLst>
              </a:tr>
              <a:tr h="454207">
                <a:tc rowSpan="4">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3</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Opony pneumatyczne z gumy, nowe, w rodzaju stosowanych w samochodach osobowych</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22.11.11.0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75</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15</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2,20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5292378"/>
                  </a:ext>
                </a:extLst>
              </a:tr>
              <a:tr h="454207">
                <a:tc vMerge="1">
                  <a:txBody>
                    <a:bodyPr/>
                    <a:lstStyle/>
                    <a:p>
                      <a:endParaRPr lang="pl-PL"/>
                    </a:p>
                  </a:txBody>
                  <a:tcPr/>
                </a:tc>
                <a:tc>
                  <a:txBody>
                    <a:bodyPr/>
                    <a:lstStyle/>
                    <a:p>
                      <a:pP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Opony pneumatyczne z gumy, nowe, w rodzaju stosowanych w motocyklach i rowerach</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22.11.12.0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pl-PL"/>
                    </a:p>
                  </a:txBody>
                  <a:tcPr/>
                </a:tc>
                <a:tc vMerge="1">
                  <a:txBody>
                    <a:bodyPr/>
                    <a:lstStyle/>
                    <a:p>
                      <a:endParaRPr lang="pl-PL"/>
                    </a:p>
                  </a:txBody>
                  <a:tcPr/>
                </a:tc>
                <a:tc vMerge="1">
                  <a:txBody>
                    <a:bodyPr/>
                    <a:lstStyle/>
                    <a:p>
                      <a:endParaRPr lang="pl-PL"/>
                    </a:p>
                  </a:txBody>
                  <a:tcPr/>
                </a:tc>
                <a:extLst>
                  <a:ext uri="{0D108BD9-81ED-4DB2-BD59-A6C34878D82A}">
                    <a16:rowId xmlns:a16="http://schemas.microsoft.com/office/drawing/2014/main" val="324827823"/>
                  </a:ext>
                </a:extLst>
              </a:tr>
              <a:tr h="454207">
                <a:tc vMerge="1">
                  <a:txBody>
                    <a:bodyPr/>
                    <a:lstStyle/>
                    <a:p>
                      <a:endParaRPr lang="pl-PL"/>
                    </a:p>
                  </a:txBody>
                  <a:tcPr/>
                </a:tc>
                <a:tc>
                  <a:txBody>
                    <a:bodyPr/>
                    <a:lstStyle/>
                    <a:p>
                      <a:pP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Opony pneumatyczne z gumy, nowe, w rodzaju stosowanych w autobusach, samochodach ciężarowych i samolotach</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22.11.13.0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pl-PL"/>
                    </a:p>
                  </a:txBody>
                  <a:tcPr/>
                </a:tc>
                <a:tc vMerge="1">
                  <a:txBody>
                    <a:bodyPr/>
                    <a:lstStyle/>
                    <a:p>
                      <a:endParaRPr lang="pl-PL"/>
                    </a:p>
                  </a:txBody>
                  <a:tcPr/>
                </a:tc>
                <a:tc vMerge="1">
                  <a:txBody>
                    <a:bodyPr/>
                    <a:lstStyle/>
                    <a:p>
                      <a:endParaRPr lang="pl-PL"/>
                    </a:p>
                  </a:txBody>
                  <a:tcPr/>
                </a:tc>
                <a:extLst>
                  <a:ext uri="{0D108BD9-81ED-4DB2-BD59-A6C34878D82A}">
                    <a16:rowId xmlns:a16="http://schemas.microsoft.com/office/drawing/2014/main" val="3344944443"/>
                  </a:ext>
                </a:extLst>
              </a:tr>
              <a:tr h="300206">
                <a:tc vMerge="1">
                  <a:txBody>
                    <a:bodyPr/>
                    <a:lstStyle/>
                    <a:p>
                      <a:endParaRPr lang="pl-PL"/>
                    </a:p>
                  </a:txBody>
                  <a:tcPr/>
                </a:tc>
                <a:tc>
                  <a:txBody>
                    <a:bodyPr/>
                    <a:lstStyle/>
                    <a:p>
                      <a:pP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Opony pneumatyczne bieżnikowane z gumy</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22.11.20.0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pl-PL"/>
                    </a:p>
                  </a:txBody>
                  <a:tcPr/>
                </a:tc>
                <a:tc vMerge="1">
                  <a:txBody>
                    <a:bodyPr/>
                    <a:lstStyle/>
                    <a:p>
                      <a:endParaRPr lang="pl-PL"/>
                    </a:p>
                  </a:txBody>
                  <a:tcPr/>
                </a:tc>
                <a:tc vMerge="1">
                  <a:txBody>
                    <a:bodyPr/>
                    <a:lstStyle/>
                    <a:p>
                      <a:endParaRPr lang="pl-PL"/>
                    </a:p>
                  </a:txBody>
                  <a:tcPr/>
                </a:tc>
                <a:extLst>
                  <a:ext uri="{0D108BD9-81ED-4DB2-BD59-A6C34878D82A}">
                    <a16:rowId xmlns:a16="http://schemas.microsoft.com/office/drawing/2014/main" val="2974359869"/>
                  </a:ext>
                </a:extLst>
              </a:tr>
              <a:tr h="608208">
                <a:tc>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4</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Opony pneumatyczne z gumy, nowe, w rodzaju stosowanych w urządzeniach i maszynach rolniczych, pozostałe nowe opony pneumatyczne z gumy</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22.11.14.0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75</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15</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2,20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989082"/>
                  </a:ext>
                </a:extLst>
              </a:tr>
              <a:tr h="146205">
                <a:tc>
                  <a:txBody>
                    <a:bodyPr/>
                    <a:lstStyle/>
                    <a:p>
                      <a:pPr algn="ctr">
                        <a:lnSpc>
                          <a:spcPct val="107000"/>
                        </a:lnSpc>
                        <a:spcAft>
                          <a:spcPts val="0"/>
                        </a:spcAft>
                      </a:pPr>
                      <a:r>
                        <a:rPr lang="pl-PL" sz="900" b="1">
                          <a:effectLst/>
                          <a:latin typeface="Arial" panose="020B0604020202020204" pitchFamily="34" charset="0"/>
                          <a:ea typeface="Calibri" panose="020F0502020204030204" pitchFamily="34" charset="0"/>
                          <a:cs typeface="Times New Roman" panose="02020603050405020304" pitchFamily="18" charset="0"/>
                        </a:rPr>
                        <a:t>5</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Opony pneumatyczne, używane</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38.11.53.0</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75</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a:effectLst/>
                          <a:latin typeface="Arial" panose="020B0604020202020204" pitchFamily="34" charset="0"/>
                          <a:ea typeface="Calibri" panose="020F0502020204030204" pitchFamily="34" charset="0"/>
                          <a:cs typeface="Times New Roman" panose="02020603050405020304" pitchFamily="18" charset="0"/>
                        </a:rPr>
                        <a:t>15</a:t>
                      </a:r>
                      <a:endParaRPr lang="pl-PL" sz="100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900" dirty="0">
                          <a:effectLst/>
                          <a:latin typeface="Arial" panose="020B0604020202020204" pitchFamily="34" charset="0"/>
                          <a:ea typeface="Calibri" panose="020F0502020204030204" pitchFamily="34" charset="0"/>
                          <a:cs typeface="Times New Roman" panose="02020603050405020304" pitchFamily="18" charset="0"/>
                        </a:rPr>
                        <a:t>4,20</a:t>
                      </a:r>
                      <a:endParaRPr lang="pl-PL"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4767" marR="6476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5614728"/>
                  </a:ext>
                </a:extLst>
              </a:tr>
            </a:tbl>
          </a:graphicData>
        </a:graphic>
      </p:graphicFrame>
      <p:sp>
        <p:nvSpPr>
          <p:cNvPr id="8" name="Rectangle 2">
            <a:extLst>
              <a:ext uri="{FF2B5EF4-FFF2-40B4-BE49-F238E27FC236}">
                <a16:creationId xmlns:a16="http://schemas.microsoft.com/office/drawing/2014/main" id="{B451F997-3C36-43D1-BF10-0A72C14597E4}"/>
              </a:ext>
            </a:extLst>
          </p:cNvPr>
          <p:cNvSpPr>
            <a:spLocks noChangeArrowheads="1"/>
          </p:cNvSpPr>
          <p:nvPr/>
        </p:nvSpPr>
        <p:spPr bwMode="auto">
          <a:xfrm>
            <a:off x="838200" y="250031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Tree>
    <p:extLst>
      <p:ext uri="{BB962C8B-B14F-4D97-AF65-F5344CB8AC3E}">
        <p14:creationId xmlns:p14="http://schemas.microsoft.com/office/powerpoint/2010/main" val="2781575461"/>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3. Sprawozdawczość</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Od roku 2019 sprawozdanie zawierających informacje, o których mowa w art. 73 ust.2 pkt 1, pkt. 3 lit. a-d ustawy o odpadach należy sporządzać w wersji elektronicznej za pośrednictwem indywidualnego konta w BDO w terminie </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	</a:t>
            </a:r>
            <a:r>
              <a:rPr lang="pl-PL" sz="2000" b="1" dirty="0">
                <a:latin typeface="Arial" panose="020B0604020202020204" pitchFamily="34" charset="0"/>
                <a:cs typeface="Arial" panose="020B0604020202020204" pitchFamily="34" charset="0"/>
              </a:rPr>
              <a:t>do dnia 15 marca za poprzedni rok kalendarzowy. </a:t>
            </a: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W przypadku trwałego zaprzestania wykonywania działalności przedsiębiorca sporządza i składa przedmiotowe sprawozdania, w terminie 7 dni od dnia zaprzestania wykonywania tej działalności.</a:t>
            </a: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UWAGA:</a:t>
            </a:r>
            <a:r>
              <a:rPr lang="pl-PL" sz="2000" dirty="0">
                <a:latin typeface="Arial" panose="020B0604020202020204" pitchFamily="34" charset="0"/>
                <a:cs typeface="Arial" panose="020B0604020202020204" pitchFamily="34" charset="0"/>
              </a:rPr>
              <a:t> Sprawozdania za lata wcześniejsze </a:t>
            </a:r>
            <a:r>
              <a:rPr lang="pl-PL" sz="2000" b="1" dirty="0">
                <a:latin typeface="Arial" panose="020B0604020202020204" pitchFamily="34" charset="0"/>
                <a:cs typeface="Arial" panose="020B0604020202020204" pitchFamily="34" charset="0"/>
              </a:rPr>
              <a:t>(rok 2017 i 2018) </a:t>
            </a:r>
            <a:r>
              <a:rPr lang="pl-PL" sz="2000" dirty="0">
                <a:latin typeface="Arial" panose="020B0604020202020204" pitchFamily="34" charset="0"/>
                <a:cs typeface="Arial" panose="020B0604020202020204" pitchFamily="34" charset="0"/>
              </a:rPr>
              <a:t>powinny być składane w formie tradycyjnej – </a:t>
            </a:r>
            <a:r>
              <a:rPr lang="pl-PL" sz="2000" b="1" dirty="0">
                <a:latin typeface="Arial" panose="020B0604020202020204" pitchFamily="34" charset="0"/>
                <a:cs typeface="Arial" panose="020B0604020202020204" pitchFamily="34" charset="0"/>
              </a:rPr>
              <a:t>na formularzach papierowych</a:t>
            </a:r>
            <a:r>
              <a:rPr lang="pl-PL" sz="2000" dirty="0">
                <a:latin typeface="Arial" panose="020B0604020202020204" pitchFamily="34" charset="0"/>
                <a:cs typeface="Arial" panose="020B0604020202020204" pitchFamily="34" charset="0"/>
              </a:rPr>
              <a:t>. </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34</a:t>
            </a:fld>
            <a:endParaRPr lang="pl-PL" dirty="0"/>
          </a:p>
        </p:txBody>
      </p:sp>
    </p:spTree>
    <p:extLst>
      <p:ext uri="{BB962C8B-B14F-4D97-AF65-F5344CB8AC3E}">
        <p14:creationId xmlns:p14="http://schemas.microsoft.com/office/powerpoint/2010/main" val="2764325932"/>
      </p:ext>
    </p:extLst>
  </p:cSld>
  <p:clrMapOvr>
    <a:masterClrMapping/>
  </p:clrMapOvr>
  <p:transition spd="slow">
    <p:pu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fontScale="90000"/>
          </a:bodyPr>
          <a:lstStyle/>
          <a:p>
            <a:r>
              <a:rPr lang="pl-PL" dirty="0"/>
              <a:t>Obowiązki przedsiębiorców</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4</a:t>
            </a:r>
            <a:r>
              <a:rPr lang="pl-PL" sz="2000" dirty="0">
                <a:latin typeface="Arial" panose="020B0604020202020204" pitchFamily="34" charset="0"/>
                <a:cs typeface="Arial" panose="020B0604020202020204" pitchFamily="34" charset="0"/>
              </a:rPr>
              <a:t>.</a:t>
            </a:r>
            <a:r>
              <a:rPr lang="pl-PL" sz="2000" b="1" dirty="0">
                <a:latin typeface="Arial" panose="020B0604020202020204" pitchFamily="34" charset="0"/>
                <a:cs typeface="Arial" panose="020B0604020202020204" pitchFamily="34" charset="0"/>
              </a:rPr>
              <a:t>Wnoszenie opłaty produktowej</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Nie wnosi się opłaty produktowej, której </a:t>
            </a:r>
            <a:r>
              <a:rPr lang="pl-PL" sz="2000" b="1" dirty="0">
                <a:latin typeface="Arial" panose="020B0604020202020204" pitchFamily="34" charset="0"/>
                <a:cs typeface="Arial" panose="020B0604020202020204" pitchFamily="34" charset="0"/>
              </a:rPr>
              <a:t>łączna roczna wysokość </a:t>
            </a:r>
            <a:r>
              <a:rPr lang="pl-PL" sz="2000" dirty="0">
                <a:latin typeface="Arial" panose="020B0604020202020204" pitchFamily="34" charset="0"/>
                <a:cs typeface="Arial" panose="020B0604020202020204" pitchFamily="34" charset="0"/>
              </a:rPr>
              <a:t>dla wszystkich produktów </a:t>
            </a:r>
            <a:r>
              <a:rPr lang="pl-PL" sz="2000" b="1" dirty="0">
                <a:latin typeface="Arial" panose="020B0604020202020204" pitchFamily="34" charset="0"/>
                <a:cs typeface="Arial" panose="020B0604020202020204" pitchFamily="34" charset="0"/>
              </a:rPr>
              <a:t>nie przekracza 100 zł.</a:t>
            </a: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TERMIN:</a:t>
            </a:r>
            <a:r>
              <a:rPr lang="pl-PL" sz="2000" dirty="0">
                <a:latin typeface="Arial" panose="020B0604020202020204" pitchFamily="34" charset="0"/>
                <a:cs typeface="Arial" panose="020B0604020202020204" pitchFamily="34" charset="0"/>
              </a:rPr>
              <a:t> </a:t>
            </a:r>
            <a:r>
              <a:rPr lang="pl-PL" sz="2000" b="1" dirty="0">
                <a:latin typeface="Arial" panose="020B0604020202020204" pitchFamily="34" charset="0"/>
                <a:cs typeface="Arial" panose="020B0604020202020204" pitchFamily="34" charset="0"/>
              </a:rPr>
              <a:t>do 31 marca </a:t>
            </a:r>
            <a:r>
              <a:rPr lang="pl-PL" sz="2000" dirty="0">
                <a:latin typeface="Arial" panose="020B0604020202020204" pitchFamily="34" charset="0"/>
                <a:cs typeface="Arial" panose="020B0604020202020204" pitchFamily="34" charset="0"/>
              </a:rPr>
              <a:t>roku następującego po roku, którego opłata dotyczy.</a:t>
            </a:r>
          </a:p>
          <a:p>
            <a:pPr marL="0" indent="0" algn="ctr">
              <a:lnSpc>
                <a:spcPct val="114000"/>
              </a:lnSpc>
              <a:spcBef>
                <a:spcPts val="600"/>
              </a:spcBef>
              <a:spcAft>
                <a:spcPts val="1200"/>
              </a:spcAft>
              <a:buNone/>
            </a:pPr>
            <a:r>
              <a:rPr lang="pl-PL" sz="2000" b="1" dirty="0">
                <a:solidFill>
                  <a:srgbClr val="FF0000"/>
                </a:solidFill>
                <a:latin typeface="Arial" panose="020B0604020202020204" pitchFamily="34" charset="0"/>
                <a:cs typeface="Arial" panose="020B0604020202020204" pitchFamily="34" charset="0"/>
              </a:rPr>
              <a:t>KONTO: 52 1020 1811 0000 0702 0312 4633</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Obowiązek wpłacenia opłaty produktowej przedawnia się z upływem 5 lat, licząc od końca roku kalendarzowego, w którym wpłata powinna nastąpić.</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Do opłat wnoszonych </a:t>
            </a:r>
            <a:r>
              <a:rPr lang="pl-PL" sz="2000" b="1" dirty="0">
                <a:latin typeface="Arial" panose="020B0604020202020204" pitchFamily="34" charset="0"/>
                <a:cs typeface="Arial" panose="020B0604020202020204" pitchFamily="34" charset="0"/>
              </a:rPr>
              <a:t>po ustawowym terminie należy samodzielnie doliczyć odsetki </a:t>
            </a:r>
            <a:r>
              <a:rPr lang="pl-PL" sz="2000" dirty="0">
                <a:latin typeface="Arial" panose="020B0604020202020204" pitchFamily="34" charset="0"/>
                <a:cs typeface="Arial" panose="020B0604020202020204" pitchFamily="34" charset="0"/>
              </a:rPr>
              <a:t>jak od zobowiązań podatkowych - art. 55 §1 ustawy Ordynacja podatkowa.</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35</a:t>
            </a:fld>
            <a:endParaRPr lang="pl-PL" dirty="0"/>
          </a:p>
        </p:txBody>
      </p:sp>
    </p:spTree>
    <p:extLst>
      <p:ext uri="{BB962C8B-B14F-4D97-AF65-F5344CB8AC3E}">
        <p14:creationId xmlns:p14="http://schemas.microsoft.com/office/powerpoint/2010/main" val="180444204"/>
      </p:ext>
    </p:extLst>
  </p:cSld>
  <p:clrMapOvr>
    <a:masterClrMapping/>
  </p:clrMapOvr>
  <p:transition spd="slow">
    <p:pu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gn="ctr">
              <a:lnSpc>
                <a:spcPct val="114000"/>
              </a:lnSpc>
              <a:spcBef>
                <a:spcPts val="600"/>
              </a:spcBef>
              <a:spcAft>
                <a:spcPts val="1200"/>
              </a:spcAft>
              <a:buNone/>
            </a:pPr>
            <a:endParaRPr lang="pl-PL" sz="4000" b="1" dirty="0">
              <a:latin typeface="Arial" panose="020B0604020202020204" pitchFamily="34" charset="0"/>
              <a:cs typeface="Arial" panose="020B0604020202020204" pitchFamily="34" charset="0"/>
            </a:endParaRPr>
          </a:p>
          <a:p>
            <a:pPr marL="0" indent="0" algn="ctr">
              <a:lnSpc>
                <a:spcPct val="114000"/>
              </a:lnSpc>
              <a:spcBef>
                <a:spcPts val="600"/>
              </a:spcBef>
              <a:spcAft>
                <a:spcPts val="1200"/>
              </a:spcAft>
              <a:buNone/>
            </a:pPr>
            <a:r>
              <a:rPr lang="pl-PL" sz="4000" b="1" dirty="0">
                <a:latin typeface="Arial" panose="020B0604020202020204" pitchFamily="34" charset="0"/>
                <a:cs typeface="Arial" panose="020B0604020202020204" pitchFamily="34" charset="0"/>
              </a:rPr>
              <a:t>BATERIE I AKUMULATORY</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36</a:t>
            </a:fld>
            <a:endParaRPr lang="pl-PL" dirty="0"/>
          </a:p>
        </p:txBody>
      </p:sp>
    </p:spTree>
    <p:extLst>
      <p:ext uri="{BB962C8B-B14F-4D97-AF65-F5344CB8AC3E}">
        <p14:creationId xmlns:p14="http://schemas.microsoft.com/office/powerpoint/2010/main" val="291770220"/>
      </p:ext>
    </p:extLst>
  </p:cSld>
  <p:clrMapOvr>
    <a:masterClrMapping/>
  </p:clrMapOvr>
  <p:transition spd="slow">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fontScale="90000"/>
          </a:bodyPr>
          <a:lstStyle/>
          <a:p>
            <a:r>
              <a:rPr lang="pl-PL" dirty="0"/>
              <a:t>Podstawa prawna - kogo dotyczy?</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Ustawa z dnia 24 kwietnia 2009 roku o bateriach i akumulatorach (Dz. U. z 2022 r., poz. 1113, dalej </a:t>
            </a:r>
            <a:r>
              <a:rPr lang="pl-PL" sz="2000" dirty="0" err="1">
                <a:latin typeface="Arial" panose="020B0604020202020204" pitchFamily="34" charset="0"/>
                <a:cs typeface="Arial" panose="020B0604020202020204" pitchFamily="34" charset="0"/>
              </a:rPr>
              <a:t>BiA</a:t>
            </a:r>
            <a:r>
              <a:rPr lang="pl-PL" sz="2000" dirty="0">
                <a:latin typeface="Arial" panose="020B0604020202020204" pitchFamily="34" charset="0"/>
                <a:cs typeface="Arial" panose="020B0604020202020204" pitchFamily="34" charset="0"/>
              </a:rPr>
              <a:t>).</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Przedsiębiorcy wprowadzającego do obrotu baterie lub akumulatory:</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 przedsiębiorcy, który wykonuje działalność gospodarczą w zakresie wprowadzania do obrotu baterii lub akumulatorów, w tym zamontowanych w sprzęcie lub pojazdach, po raz pierwszy na terytorium kraju; </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przedsiębiorcy dokonującego importu lub wewnątrzwspólnotowego nabycia baterii lub akumulatorów na potrzeby wykonywanej działalności gospodarczej oraz przedsiębiorcę, który zlecił wytworzenie baterii lub akumulatorów i którego oznaczenie zostało umieszczone na bateriach lub akumulatorach. </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37</a:t>
            </a:fld>
            <a:endParaRPr lang="pl-PL" dirty="0"/>
          </a:p>
        </p:txBody>
      </p:sp>
    </p:spTree>
    <p:extLst>
      <p:ext uri="{BB962C8B-B14F-4D97-AF65-F5344CB8AC3E}">
        <p14:creationId xmlns:p14="http://schemas.microsoft.com/office/powerpoint/2010/main" val="31985676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r>
              <a:rPr lang="pl-PL" dirty="0"/>
              <a:t>Rodzaje baterii i akumulatorów</a:t>
            </a:r>
          </a:p>
        </p:txBody>
      </p:sp>
      <p:sp>
        <p:nvSpPr>
          <p:cNvPr id="3" name="Symbol zastępczy zawartości 2"/>
          <p:cNvSpPr>
            <a:spLocks noGrp="1"/>
          </p:cNvSpPr>
          <p:nvPr>
            <p:ph idx="1"/>
          </p:nvPr>
        </p:nvSpPr>
        <p:spPr>
          <a:xfrm>
            <a:off x="208383" y="836713"/>
            <a:ext cx="11792273" cy="5656162"/>
          </a:xfrm>
        </p:spPr>
        <p:txBody>
          <a:bodyPr>
            <a:noAutofit/>
          </a:bodyPr>
          <a:lstStyle/>
          <a:p>
            <a:pPr>
              <a:lnSpc>
                <a:spcPct val="114000"/>
              </a:lnSpc>
              <a:spcBef>
                <a:spcPts val="0"/>
              </a:spcBef>
            </a:pPr>
            <a:r>
              <a:rPr lang="pl-PL" sz="2000" b="1" dirty="0">
                <a:latin typeface="Arial" panose="020B0604020202020204" pitchFamily="34" charset="0"/>
                <a:cs typeface="Arial" panose="020B0604020202020204" pitchFamily="34" charset="0"/>
              </a:rPr>
              <a:t>Przenośne</a:t>
            </a:r>
          </a:p>
          <a:p>
            <a:pPr>
              <a:lnSpc>
                <a:spcPct val="114000"/>
              </a:lnSpc>
              <a:spcBef>
                <a:spcPts val="0"/>
              </a:spcBef>
            </a:pPr>
            <a:r>
              <a:rPr lang="pl-PL" sz="2000" b="1" dirty="0">
                <a:latin typeface="Arial" panose="020B0604020202020204" pitchFamily="34" charset="0"/>
                <a:cs typeface="Arial" panose="020B0604020202020204" pitchFamily="34" charset="0"/>
              </a:rPr>
              <a:t>Samochodowe</a:t>
            </a:r>
          </a:p>
          <a:p>
            <a:pPr>
              <a:lnSpc>
                <a:spcPct val="114000"/>
              </a:lnSpc>
              <a:spcBef>
                <a:spcPts val="0"/>
              </a:spcBef>
            </a:pPr>
            <a:r>
              <a:rPr lang="pl-PL" sz="2000" b="1" dirty="0">
                <a:latin typeface="Arial" panose="020B0604020202020204" pitchFamily="34" charset="0"/>
                <a:cs typeface="Arial" panose="020B0604020202020204" pitchFamily="34" charset="0"/>
              </a:rPr>
              <a:t>Przemysłowe</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Ustawa dotyczy wszystkich rodzajów baterii i akumulatorów produkowanych i wprowadzanych do obrotu, niezależnie od ich kształtu, pojemności, masy, składu materiałowego, sposobu użycia oraz niezależnie od tego, czy stanowią przynależność albo część składową urządzenia lub dodatek do innych produktów</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Wyjątki:</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urządzenia związane z ochroną podstawowych interesów bezpieczeństwa państw członkowskich Unii Europejskiej, broni, amunicji i sprzętem wojennym, z wyjątkiem produktów, które nie są przeznaczone specjalnie do celów wojskowych;</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urządzenia przeznaczone do wysyłania w przestrzeń kosmiczną</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38</a:t>
            </a:fld>
            <a:endParaRPr lang="pl-PL" dirty="0"/>
          </a:p>
        </p:txBody>
      </p:sp>
    </p:spTree>
    <p:extLst>
      <p:ext uri="{BB962C8B-B14F-4D97-AF65-F5344CB8AC3E}">
        <p14:creationId xmlns:p14="http://schemas.microsoft.com/office/powerpoint/2010/main" val="213829761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8" y="148467"/>
            <a:ext cx="5185792" cy="688246"/>
          </a:xfrm>
        </p:spPr>
        <p:txBody>
          <a:bodyPr>
            <a:normAutofit/>
          </a:bodyPr>
          <a:lstStyle/>
          <a:p>
            <a:r>
              <a:rPr lang="pl-PL" dirty="0"/>
              <a:t>Obowiązki wprowadzającego</a:t>
            </a:r>
          </a:p>
        </p:txBody>
      </p:sp>
      <p:sp>
        <p:nvSpPr>
          <p:cNvPr id="3" name="Symbol zastępczy zawartości 2"/>
          <p:cNvSpPr>
            <a:spLocks noGrp="1"/>
          </p:cNvSpPr>
          <p:nvPr>
            <p:ph idx="1"/>
          </p:nvPr>
        </p:nvSpPr>
        <p:spPr>
          <a:xfrm>
            <a:off x="208383" y="836713"/>
            <a:ext cx="11792273" cy="5656162"/>
          </a:xfrm>
        </p:spPr>
        <p:txBody>
          <a:bodyPr>
            <a:noAutofit/>
          </a:bodyPr>
          <a:lstStyle/>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zorganizowanie i sfinansowanie zbierania, przetwarzania, recyklingu i unieszkodliwiania zużytych baterii i zużytych akumulatorów oraz właściwego gospodarowania zużytymi bateriami i zużytymi akumulatorami. </a:t>
            </a:r>
            <a:r>
              <a:rPr lang="pl-PL" sz="2000" u="sng" dirty="0">
                <a:latin typeface="Arial" panose="020B0604020202020204" pitchFamily="34" charset="0"/>
                <a:cs typeface="Arial" panose="020B0604020202020204" pitchFamily="34" charset="0"/>
              </a:rPr>
              <a:t>Obowiązki te można wykonywać za pośrednictwem podmiotu pośredniczącego na podstawie pisemnej umowy</a:t>
            </a:r>
            <a:r>
              <a:rPr lang="pl-PL" sz="2000" dirty="0">
                <a:latin typeface="Arial" panose="020B0604020202020204" pitchFamily="34" charset="0"/>
                <a:cs typeface="Arial" panose="020B0604020202020204" pitchFamily="34" charset="0"/>
              </a:rPr>
              <a:t>;</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 finansowanie </a:t>
            </a:r>
            <a:r>
              <a:rPr lang="pl-PL" sz="2000" b="1" dirty="0">
                <a:latin typeface="Arial" panose="020B0604020202020204" pitchFamily="34" charset="0"/>
                <a:cs typeface="Arial" panose="020B0604020202020204" pitchFamily="34" charset="0"/>
              </a:rPr>
              <a:t>publicznych kampanii edukacyjnych </a:t>
            </a:r>
            <a:r>
              <a:rPr lang="pl-PL" sz="2000" dirty="0">
                <a:latin typeface="Arial" panose="020B0604020202020204" pitchFamily="34" charset="0"/>
                <a:cs typeface="Arial" panose="020B0604020202020204" pitchFamily="34" charset="0"/>
              </a:rPr>
              <a:t>(PKE) poprzez przeznaczenie na publiczne kampanie edukacyjne, w terminie do dnia 1 marca roku następującego po roku, którego dotyczy opłata na publiczne kampanie edukacyjne, kwoty co najmniej równej tej opłacie albo wniesienie na odrębny rachunek bankowy urzędu marszałkowskiego opłatę na publiczne kampanie edukacyjne,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w terminie do dnia 15 marca roku następującego po roku, którego dotyczy opłata. Stawka opłaty na publiczne kampanie edukacyjne wynosi 0,03 zł za kilogram wprowadzonych do obrotu baterii lub akumulatorów</a:t>
            </a:r>
          </a:p>
          <a:p>
            <a:pPr marL="0" indent="0">
              <a:lnSpc>
                <a:spcPct val="114000"/>
              </a:lnSpc>
              <a:spcBef>
                <a:spcPts val="600"/>
              </a:spcBef>
              <a:spcAft>
                <a:spcPts val="1200"/>
              </a:spcAft>
              <a:buNone/>
            </a:pPr>
            <a:r>
              <a:rPr lang="pl-PL" sz="1500" dirty="0">
                <a:latin typeface="Arial" panose="020B0604020202020204" pitchFamily="34" charset="0"/>
                <a:cs typeface="Arial" panose="020B0604020202020204" pitchFamily="34" charset="0"/>
              </a:rPr>
              <a:t>*Zwolnienie z finansowania publicznych kampanii edukacyjnych następuje, w przypadku, gdy wysokość środków, które wprowadzający jest obowiązany przeznaczyć na ten cel nie przekracza 10 zł (art.37 ust.8 ustawy </a:t>
            </a:r>
            <a:r>
              <a:rPr lang="pl-PL" sz="1500" dirty="0" err="1">
                <a:latin typeface="Arial" panose="020B0604020202020204" pitchFamily="34" charset="0"/>
                <a:cs typeface="Arial" panose="020B0604020202020204" pitchFamily="34" charset="0"/>
              </a:rPr>
              <a:t>BiA</a:t>
            </a:r>
            <a:r>
              <a:rPr lang="pl-PL" sz="1500" dirty="0">
                <a:latin typeface="Arial" panose="020B0604020202020204" pitchFamily="34" charset="0"/>
                <a:cs typeface="Arial" panose="020B0604020202020204" pitchFamily="34" charset="0"/>
              </a:rPr>
              <a:t>);</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39</a:t>
            </a:fld>
            <a:endParaRPr lang="pl-PL" dirty="0"/>
          </a:p>
        </p:txBody>
      </p:sp>
    </p:spTree>
    <p:extLst>
      <p:ext uri="{BB962C8B-B14F-4D97-AF65-F5344CB8AC3E}">
        <p14:creationId xmlns:p14="http://schemas.microsoft.com/office/powerpoint/2010/main" val="536636207"/>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b="1" dirty="0">
                <a:latin typeface="Arial" panose="020B0604020202020204" pitchFamily="34" charset="0"/>
                <a:cs typeface="Arial" panose="020B0604020202020204" pitchFamily="34" charset="0"/>
              </a:rPr>
              <a:t>I. Podstawa prawna</a:t>
            </a: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Ustawa z dnia 13 czerwca 2013 r. o gospodarce opakowaniami i odpadami opakowaniowym (tj. Dz. U. 2023 poz. 160), dalej „ustawa </a:t>
            </a:r>
            <a:r>
              <a:rPr lang="pl-PL" sz="2000" dirty="0" err="1">
                <a:latin typeface="Arial" panose="020B0604020202020204" pitchFamily="34" charset="0"/>
                <a:cs typeface="Arial" panose="020B0604020202020204" pitchFamily="34" charset="0"/>
              </a:rPr>
              <a:t>gooo</a:t>
            </a:r>
            <a:r>
              <a:rPr lang="pl-PL" sz="2000" dirty="0">
                <a:latin typeface="Arial" panose="020B0604020202020204" pitchFamily="34" charset="0"/>
                <a:cs typeface="Arial" panose="020B0604020202020204" pitchFamily="34" charset="0"/>
              </a:rPr>
              <a:t>”;</a:t>
            </a: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b="1" dirty="0">
                <a:latin typeface="Arial" panose="020B0604020202020204" pitchFamily="34" charset="0"/>
                <a:cs typeface="Arial" panose="020B0604020202020204" pitchFamily="34" charset="0"/>
              </a:rPr>
              <a:t>II. Co to jest torba?</a:t>
            </a:r>
          </a:p>
          <a:p>
            <a:pPr marL="0" indent="0">
              <a:buNone/>
            </a:pPr>
            <a:r>
              <a:rPr lang="pl-PL" sz="2000" dirty="0">
                <a:latin typeface="Arial" panose="020B0604020202020204" pitchFamily="34" charset="0"/>
                <a:cs typeface="Arial" panose="020B0604020202020204" pitchFamily="34" charset="0"/>
              </a:rPr>
              <a:t>rozumie się przez to torby na zakupy, z uchwytami lub bez uchwytów, wykonane z tworzywa sztucznego, które są oferowane w jednostkach handlu detalicznego lub hurtowego, do których zalicza się:</a:t>
            </a:r>
          </a:p>
          <a:p>
            <a:r>
              <a:rPr lang="pl-PL" sz="2000" dirty="0">
                <a:latin typeface="Arial" panose="020B0604020202020204" pitchFamily="34" charset="0"/>
                <a:cs typeface="Arial" panose="020B0604020202020204" pitchFamily="34" charset="0"/>
              </a:rPr>
              <a:t>lekkie torby na zakupy z tworzywa sztucznego o grubości materiału </a:t>
            </a:r>
            <a:r>
              <a:rPr lang="pl-PL" sz="2000" b="1" dirty="0">
                <a:latin typeface="Arial" panose="020B0604020202020204" pitchFamily="34" charset="0"/>
                <a:cs typeface="Arial" panose="020B0604020202020204" pitchFamily="34" charset="0"/>
              </a:rPr>
              <a:t>poniżej 50 mikrometrów</a:t>
            </a:r>
            <a:r>
              <a:rPr lang="pl-PL" sz="2000" dirty="0">
                <a:latin typeface="Arial" panose="020B0604020202020204" pitchFamily="34" charset="0"/>
                <a:cs typeface="Arial" panose="020B0604020202020204" pitchFamily="34" charset="0"/>
              </a:rPr>
              <a:t>,</a:t>
            </a:r>
          </a:p>
          <a:p>
            <a:r>
              <a:rPr lang="pl-PL" sz="2000" dirty="0">
                <a:latin typeface="Arial" panose="020B0604020202020204" pitchFamily="34" charset="0"/>
                <a:cs typeface="Arial" panose="020B0604020202020204" pitchFamily="34" charset="0"/>
              </a:rPr>
              <a:t>bardzo lekkie torby na zakupy z tworzywa sztucznego o grubości materiału </a:t>
            </a:r>
            <a:r>
              <a:rPr lang="pl-PL" sz="2000" b="1" dirty="0">
                <a:latin typeface="Arial" panose="020B0604020202020204" pitchFamily="34" charset="0"/>
                <a:cs typeface="Arial" panose="020B0604020202020204" pitchFamily="34" charset="0"/>
              </a:rPr>
              <a:t>poniżej 15 mikrometrów</a:t>
            </a:r>
            <a:endParaRPr lang="pl-PL" sz="2000" dirty="0">
              <a:latin typeface="Arial" panose="020B0604020202020204" pitchFamily="34" charset="0"/>
              <a:cs typeface="Arial" panose="020B0604020202020204" pitchFamily="34" charset="0"/>
            </a:endParaRPr>
          </a:p>
          <a:p>
            <a:r>
              <a:rPr lang="pl-PL" sz="2000" dirty="0">
                <a:latin typeface="Arial" panose="020B0604020202020204" pitchFamily="34" charset="0"/>
                <a:cs typeface="Arial" panose="020B0604020202020204" pitchFamily="34" charset="0"/>
              </a:rPr>
              <a:t>pozostałe torby na zakupy z tworzywa sztucznego o grubości materiału </a:t>
            </a:r>
            <a:r>
              <a:rPr lang="pl-PL" sz="2000" b="1" dirty="0">
                <a:latin typeface="Arial" panose="020B0604020202020204" pitchFamily="34" charset="0"/>
                <a:cs typeface="Arial" panose="020B0604020202020204" pitchFamily="34" charset="0"/>
              </a:rPr>
              <a:t>równej 50 mikrometrów </a:t>
            </a:r>
            <a:br>
              <a:rPr lang="pl-PL" sz="2000" b="1" dirty="0">
                <a:latin typeface="Arial" panose="020B0604020202020204" pitchFamily="34" charset="0"/>
                <a:cs typeface="Arial" panose="020B0604020202020204" pitchFamily="34" charset="0"/>
              </a:rPr>
            </a:br>
            <a:r>
              <a:rPr lang="pl-PL" sz="2000" b="1" dirty="0">
                <a:latin typeface="Arial" panose="020B0604020202020204" pitchFamily="34" charset="0"/>
                <a:cs typeface="Arial" panose="020B0604020202020204" pitchFamily="34" charset="0"/>
              </a:rPr>
              <a:t>i większej</a:t>
            </a:r>
            <a:r>
              <a:rPr lang="pl-PL" sz="2000" dirty="0">
                <a:latin typeface="Arial" panose="020B0604020202020204" pitchFamily="34" charset="0"/>
                <a:cs typeface="Arial" panose="020B0604020202020204" pitchFamily="34" charset="0"/>
              </a:rPr>
              <a:t>;</a:t>
            </a:r>
          </a:p>
          <a:p>
            <a:pPr marL="0" indent="0">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a:t>
            </a:fld>
            <a:endParaRPr lang="pl-PL" dirty="0"/>
          </a:p>
        </p:txBody>
      </p:sp>
    </p:spTree>
    <p:extLst>
      <p:ext uri="{BB962C8B-B14F-4D97-AF65-F5344CB8AC3E}">
        <p14:creationId xmlns:p14="http://schemas.microsoft.com/office/powerpoint/2010/main" val="380080769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3"/>
            <a:ext cx="11792273" cy="5656162"/>
          </a:xfrm>
        </p:spPr>
        <p:txBody>
          <a:bodyPr>
            <a:noAutofit/>
          </a:bodyPr>
          <a:lstStyle/>
          <a:p>
            <a:pPr>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WPIS DO BDO</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Przed rozpoczęciem działalności w zakresie wprowadzania do obrotu baterii lub akumulatorów lub przetwarzania zużytych baterii lub zużytych akumulatorów, przed dokonaniem pierwszego wprowadzenia do obrotu lub pierwszego przetwarzania zużytych baterii lub zużytych akumulatorów, przedsiębiorca jest obowiązany do uzyskania wpisu do rejestru </a:t>
            </a:r>
            <a:r>
              <a:rPr lang="pl-PL" sz="2000" b="1" dirty="0">
                <a:latin typeface="Arial" panose="020B0604020202020204" pitchFamily="34" charset="0"/>
                <a:cs typeface="Arial" panose="020B0604020202020204" pitchFamily="34" charset="0"/>
              </a:rPr>
              <a:t>(BDO Dział V), </a:t>
            </a:r>
            <a:r>
              <a:rPr lang="pl-PL" sz="2000" dirty="0">
                <a:latin typeface="Arial" panose="020B0604020202020204" pitchFamily="34" charset="0"/>
                <a:cs typeface="Arial" panose="020B0604020202020204" pitchFamily="34" charset="0"/>
              </a:rPr>
              <a:t>o którym mowa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w ustawie z dnia 14 grudnia 2012 r. o odpadach (</a:t>
            </a:r>
            <a:r>
              <a:rPr lang="pl-PL" sz="2000" dirty="0" err="1">
                <a:latin typeface="Arial" panose="020B0604020202020204" pitchFamily="34" charset="0"/>
                <a:cs typeface="Arial" panose="020B0604020202020204" pitchFamily="34" charset="0"/>
              </a:rPr>
              <a:t>t.j</a:t>
            </a:r>
            <a:r>
              <a:rPr lang="pl-PL" sz="2000" dirty="0">
                <a:latin typeface="Arial" panose="020B0604020202020204" pitchFamily="34" charset="0"/>
                <a:cs typeface="Arial" panose="020B0604020202020204" pitchFamily="34" charset="0"/>
              </a:rPr>
              <a:t>. Dz.U. z 2022 r. poz. 699).</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40</a:t>
            </a:fld>
            <a:endParaRPr lang="pl-PL" dirty="0"/>
          </a:p>
        </p:txBody>
      </p:sp>
      <p:sp>
        <p:nvSpPr>
          <p:cNvPr id="4" name="Tytuł 1">
            <a:extLst>
              <a:ext uri="{FF2B5EF4-FFF2-40B4-BE49-F238E27FC236}">
                <a16:creationId xmlns:a16="http://schemas.microsoft.com/office/drawing/2014/main" id="{51E68848-548E-87CC-13E5-22514DC779DC}"/>
              </a:ext>
            </a:extLst>
          </p:cNvPr>
          <p:cNvSpPr txBox="1">
            <a:spLocks/>
          </p:cNvSpPr>
          <p:nvPr/>
        </p:nvSpPr>
        <p:spPr>
          <a:xfrm>
            <a:off x="6680448" y="300867"/>
            <a:ext cx="5185792" cy="6882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pl-PL"/>
              <a:t>Obowiązki wprowadzającego</a:t>
            </a:r>
            <a:endParaRPr lang="pl-PL" dirty="0"/>
          </a:p>
        </p:txBody>
      </p:sp>
    </p:spTree>
    <p:extLst>
      <p:ext uri="{BB962C8B-B14F-4D97-AF65-F5344CB8AC3E}">
        <p14:creationId xmlns:p14="http://schemas.microsoft.com/office/powerpoint/2010/main" val="3363081118"/>
      </p:ext>
    </p:extLst>
  </p:cSld>
  <p:clrMapOvr>
    <a:masterClrMapping/>
  </p:clrMapOvr>
  <p:transition spd="slow">
    <p:push/>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8" y="148467"/>
            <a:ext cx="5185792" cy="688246"/>
          </a:xfrm>
        </p:spPr>
        <p:txBody>
          <a:bodyPr>
            <a:normAutofit/>
          </a:bodyPr>
          <a:lstStyle/>
          <a:p>
            <a:r>
              <a:rPr lang="pl-PL" dirty="0"/>
              <a:t>Obowiązki wprowadzającego</a:t>
            </a:r>
          </a:p>
        </p:txBody>
      </p:sp>
      <p:sp>
        <p:nvSpPr>
          <p:cNvPr id="3" name="Symbol zastępczy zawartości 2"/>
          <p:cNvSpPr>
            <a:spLocks noGrp="1"/>
          </p:cNvSpPr>
          <p:nvPr>
            <p:ph idx="1"/>
          </p:nvPr>
        </p:nvSpPr>
        <p:spPr>
          <a:xfrm>
            <a:off x="208383" y="836713"/>
            <a:ext cx="11792273" cy="5656162"/>
          </a:xfrm>
        </p:spPr>
        <p:txBody>
          <a:bodyPr>
            <a:noAutofit/>
          </a:bodyPr>
          <a:lstStyle/>
          <a:p>
            <a:pPr>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wprowadzający baterie lub akumulatory jest obowiązany do zawarcia umowy w formie pisemnej pod rygorem nieważności z prowadzącym zakład przetwarzania zużytych baterii lub zużytych akumulatorów;</a:t>
            </a:r>
          </a:p>
          <a:p>
            <a:pPr>
              <a:lnSpc>
                <a:spcPct val="114000"/>
              </a:lnSpc>
              <a:spcBef>
                <a:spcPts val="600"/>
              </a:spcBef>
              <a:spcAft>
                <a:spcPts val="1200"/>
              </a:spcAft>
            </a:pPr>
            <a:endParaRPr lang="pl-PL" sz="2000" u="sng" dirty="0">
              <a:latin typeface="Arial" panose="020B0604020202020204" pitchFamily="34" charset="0"/>
              <a:cs typeface="Arial" panose="020B0604020202020204" pitchFamily="34" charset="0"/>
            </a:endParaRPr>
          </a:p>
          <a:p>
            <a:pPr>
              <a:lnSpc>
                <a:spcPct val="114000"/>
              </a:lnSpc>
              <a:spcBef>
                <a:spcPts val="600"/>
              </a:spcBef>
              <a:spcAft>
                <a:spcPts val="1200"/>
              </a:spcAft>
            </a:pPr>
            <a:r>
              <a:rPr lang="pl-PL" sz="2000" u="sng" dirty="0">
                <a:latin typeface="Arial" panose="020B0604020202020204" pitchFamily="34" charset="0"/>
                <a:cs typeface="Arial" panose="020B0604020202020204" pitchFamily="34" charset="0"/>
              </a:rPr>
              <a:t>wprowadzający baterie </a:t>
            </a:r>
            <a:r>
              <a:rPr lang="pl-PL" sz="2000" b="1" u="sng" dirty="0">
                <a:latin typeface="Arial" panose="020B0604020202020204" pitchFamily="34" charset="0"/>
                <a:cs typeface="Arial" panose="020B0604020202020204" pitchFamily="34" charset="0"/>
              </a:rPr>
              <a:t>przenośne</a:t>
            </a:r>
            <a:r>
              <a:rPr lang="pl-PL" sz="2000" u="sng" dirty="0">
                <a:latin typeface="Arial" panose="020B0604020202020204" pitchFamily="34" charset="0"/>
                <a:cs typeface="Arial" panose="020B0604020202020204" pitchFamily="34" charset="0"/>
              </a:rPr>
              <a:t> lub akumulatory </a:t>
            </a:r>
            <a:r>
              <a:rPr lang="pl-PL" sz="2000" b="1" u="sng" dirty="0">
                <a:latin typeface="Arial" panose="020B0604020202020204" pitchFamily="34" charset="0"/>
                <a:cs typeface="Arial" panose="020B0604020202020204" pitchFamily="34" charset="0"/>
              </a:rPr>
              <a:t>przenośne</a:t>
            </a:r>
            <a:r>
              <a:rPr lang="pl-PL" sz="2000" u="sng" dirty="0">
                <a:latin typeface="Arial" panose="020B0604020202020204" pitchFamily="34" charset="0"/>
                <a:cs typeface="Arial" panose="020B0604020202020204" pitchFamily="34" charset="0"/>
              </a:rPr>
              <a:t> </a:t>
            </a:r>
            <a:r>
              <a:rPr lang="pl-PL" sz="2000" dirty="0">
                <a:latin typeface="Arial" panose="020B0604020202020204" pitchFamily="34" charset="0"/>
                <a:cs typeface="Arial" panose="020B0604020202020204" pitchFamily="34" charset="0"/>
              </a:rPr>
              <a:t>jest obowiązany do zawarcia umowy w formie pisemnej pod rygorem nieważności, ze zbierającym zużyte baterie lub zużyte akumulatory, dotyczącej zbierania zużytych baterii przenośnych lub zużytych akumulatorów przenośnych;</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41</a:t>
            </a:fld>
            <a:endParaRPr lang="pl-PL" dirty="0"/>
          </a:p>
        </p:txBody>
      </p:sp>
    </p:spTree>
    <p:extLst>
      <p:ext uri="{BB962C8B-B14F-4D97-AF65-F5344CB8AC3E}">
        <p14:creationId xmlns:p14="http://schemas.microsoft.com/office/powerpoint/2010/main" val="402939459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8" y="148467"/>
            <a:ext cx="5185792" cy="688246"/>
          </a:xfrm>
        </p:spPr>
        <p:txBody>
          <a:bodyPr>
            <a:normAutofit/>
          </a:bodyPr>
          <a:lstStyle/>
          <a:p>
            <a:pPr algn="ctr"/>
            <a:r>
              <a:rPr lang="pl-PL" dirty="0"/>
              <a:t>Sprawozdawczość</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Wprowadzający baterie lub akumulatory jest obowiązany do sporządzania sprawozdań zawierających informacje, o których mowa w art. 73 ust.2 pkt 1 i pkt. 6 ustawy o odpadach, na zasadach i w trybie określonych w tej ustawie.</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	do dnia 15 marca za poprzedni rok kalendarzowy. </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42</a:t>
            </a:fld>
            <a:endParaRPr lang="pl-PL" dirty="0"/>
          </a:p>
        </p:txBody>
      </p:sp>
    </p:spTree>
    <p:extLst>
      <p:ext uri="{BB962C8B-B14F-4D97-AF65-F5344CB8AC3E}">
        <p14:creationId xmlns:p14="http://schemas.microsoft.com/office/powerpoint/2010/main" val="4264289931"/>
      </p:ext>
    </p:extLst>
  </p:cSld>
  <p:clrMapOvr>
    <a:masterClrMapping/>
  </p:clrMapOvr>
  <p:transition spd="slow">
    <p:push/>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8" y="148467"/>
            <a:ext cx="5185792" cy="688246"/>
          </a:xfrm>
        </p:spPr>
        <p:txBody>
          <a:bodyPr>
            <a:normAutofit/>
          </a:bodyPr>
          <a:lstStyle/>
          <a:p>
            <a:pPr algn="ctr"/>
            <a:r>
              <a:rPr lang="pl-PL" dirty="0"/>
              <a:t>Opłata produktowa</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Sposób obliczenia opłaty produktowej</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Należną opłatę produktową oblicza się jako iloczyn stawki opłaty produktowej i różnicy między masą zużytych baterii przenośnych i zużytych akumulatorów przenośnych, jaką należy zebrać, aby osiągnąć wymagany poziom zbierania (45%) w danym roku kalendarzowym, a masą zebranych w tym roku zużytych baterii przenośnych i zużytych akumulatorów przenośnych.</a:t>
            </a:r>
          </a:p>
          <a:p>
            <a:pPr marL="0" indent="0">
              <a:lnSpc>
                <a:spcPct val="114000"/>
              </a:lnSpc>
              <a:spcBef>
                <a:spcPts val="600"/>
              </a:spcBef>
              <a:spcAft>
                <a:spcPts val="600"/>
              </a:spcAft>
              <a:buNone/>
            </a:pPr>
            <a:r>
              <a:rPr lang="pl-PL" sz="2000" b="1" dirty="0">
                <a:latin typeface="Arial" panose="020B0604020202020204" pitchFamily="34" charset="0"/>
                <a:cs typeface="Arial" panose="020B0604020202020204" pitchFamily="34" charset="0"/>
              </a:rPr>
              <a:t>WAŻNE</a:t>
            </a:r>
            <a:r>
              <a:rPr lang="pl-PL" sz="2000" dirty="0">
                <a:latin typeface="Arial" panose="020B0604020202020204" pitchFamily="34" charset="0"/>
                <a:cs typeface="Arial" panose="020B0604020202020204" pitchFamily="34" charset="0"/>
              </a:rPr>
              <a:t>: przez poziom zbierania rozumiemy wyrażony w procentach stosunek masy zużytych baterii przenośnych i zużytych akumulatorów przenośnych zebranych zgodnie z ustawą w danym roku kalendarzowym do średniej masy baterii przenośnych i akumulatorów przenośnych wprowadzonych do obrotu przez wprowadzającego baterie lub akumulatory w danym roku kalendarzowym oraz w dwóch latach poprzednich.</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Stawka opłaty produktowej, zgodnie rozporządzeniem Ministra Środowiska z dnia 3 grudnia 2009 roku w sprawie stawki opłaty produktowej (Dz. U. z 2009 r., Nr 215, poz. 1672), </a:t>
            </a:r>
            <a:r>
              <a:rPr lang="pl-PL" sz="2000" b="1" dirty="0">
                <a:latin typeface="Arial" panose="020B0604020202020204" pitchFamily="34" charset="0"/>
                <a:cs typeface="Arial" panose="020B0604020202020204" pitchFamily="34" charset="0"/>
              </a:rPr>
              <a:t>wynosi 9 zł/kg</a:t>
            </a:r>
            <a:r>
              <a:rPr lang="pl-PL" sz="2000" dirty="0">
                <a:latin typeface="Arial" panose="020B0604020202020204" pitchFamily="34" charset="0"/>
                <a:cs typeface="Arial" panose="020B0604020202020204" pitchFamily="34" charset="0"/>
              </a:rPr>
              <a:t>.</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43</a:t>
            </a:fld>
            <a:endParaRPr lang="pl-PL" dirty="0"/>
          </a:p>
        </p:txBody>
      </p:sp>
    </p:spTree>
    <p:extLst>
      <p:ext uri="{BB962C8B-B14F-4D97-AF65-F5344CB8AC3E}">
        <p14:creationId xmlns:p14="http://schemas.microsoft.com/office/powerpoint/2010/main" val="2261809557"/>
      </p:ext>
    </p:extLst>
  </p:cSld>
  <p:clrMapOvr>
    <a:masterClrMapping/>
  </p:clrMapOvr>
  <p:transition spd="slow">
    <p:push/>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8" y="148467"/>
            <a:ext cx="5185792" cy="688246"/>
          </a:xfrm>
        </p:spPr>
        <p:txBody>
          <a:bodyPr>
            <a:normAutofit/>
          </a:bodyPr>
          <a:lstStyle/>
          <a:p>
            <a:pPr algn="ctr"/>
            <a:r>
              <a:rPr lang="pl-PL" dirty="0"/>
              <a:t>Opłata produktowa</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buNone/>
            </a:pPr>
            <a:endParaRPr lang="pl-PL" sz="2000" b="1" dirty="0">
              <a:solidFill>
                <a:srgbClr val="37474F"/>
              </a:solidFill>
              <a:latin typeface="Arial" panose="020B0604020202020204" pitchFamily="34" charset="0"/>
            </a:endParaRPr>
          </a:p>
          <a:p>
            <a:pPr marL="0" indent="0">
              <a:buNone/>
            </a:pPr>
            <a:endParaRPr lang="pl-PL" sz="2000" b="1" dirty="0">
              <a:solidFill>
                <a:srgbClr val="37474F"/>
              </a:solidFill>
              <a:latin typeface="Arial" panose="020B0604020202020204" pitchFamily="34" charset="0"/>
            </a:endParaRPr>
          </a:p>
          <a:p>
            <a:pPr marL="0" indent="0">
              <a:buNone/>
            </a:pPr>
            <a:r>
              <a:rPr lang="pl-PL" sz="2000" b="1" dirty="0">
                <a:solidFill>
                  <a:srgbClr val="37474F"/>
                </a:solidFill>
                <a:latin typeface="Arial" panose="020B0604020202020204" pitchFamily="34" charset="0"/>
              </a:rPr>
              <a:t>Rachunek Urzędu Marszałkowskiego, na który należy uiścić opłatę produktową oraz opłatę za nieprzeprowadzone kampanie edukacyjne</a:t>
            </a:r>
          </a:p>
          <a:p>
            <a:pPr marL="0" indent="0">
              <a:buNone/>
            </a:pPr>
            <a:endParaRPr lang="pl-PL" sz="2000" dirty="0">
              <a:solidFill>
                <a:srgbClr val="37474F"/>
              </a:solidFill>
              <a:latin typeface="Arial" panose="020B0604020202020204" pitchFamily="34" charset="0"/>
            </a:endParaRPr>
          </a:p>
          <a:p>
            <a:pPr marL="0" indent="0" algn="ctr">
              <a:buNone/>
            </a:pPr>
            <a:r>
              <a:rPr lang="pl-PL" sz="2400" b="1" dirty="0">
                <a:solidFill>
                  <a:srgbClr val="FF0000"/>
                </a:solidFill>
                <a:latin typeface="Arial" panose="020B0604020202020204" pitchFamily="34" charset="0"/>
              </a:rPr>
              <a:t>50 1020 1811 0000 0102 0312 4575</a:t>
            </a:r>
            <a:endParaRPr lang="pl-PL" sz="2400" dirty="0">
              <a:solidFill>
                <a:srgbClr val="FF0000"/>
              </a:solidFill>
              <a:latin typeface="Arial" panose="020B0604020202020204" pitchFamily="34" charset="0"/>
            </a:endParaRPr>
          </a:p>
          <a:p>
            <a:pPr marL="0" indent="0">
              <a:lnSpc>
                <a:spcPct val="114000"/>
              </a:lnSpc>
              <a:spcBef>
                <a:spcPts val="600"/>
              </a:spcBef>
              <a:spcAft>
                <a:spcPts val="1200"/>
              </a:spcAft>
              <a:buNone/>
            </a:pPr>
            <a:endParaRPr lang="pl-PL" sz="2000" dirty="0">
              <a:solidFill>
                <a:srgbClr val="FF0000"/>
              </a:solidFill>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44</a:t>
            </a:fld>
            <a:endParaRPr lang="pl-PL" dirty="0"/>
          </a:p>
        </p:txBody>
      </p:sp>
    </p:spTree>
    <p:extLst>
      <p:ext uri="{BB962C8B-B14F-4D97-AF65-F5344CB8AC3E}">
        <p14:creationId xmlns:p14="http://schemas.microsoft.com/office/powerpoint/2010/main" val="1660049750"/>
      </p:ext>
    </p:extLst>
  </p:cSld>
  <p:clrMapOvr>
    <a:masterClrMapping/>
  </p:clrMapOvr>
  <p:transition spd="slow">
    <p:push/>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8" y="148467"/>
            <a:ext cx="5185792" cy="688246"/>
          </a:xfrm>
        </p:spPr>
        <p:txBody>
          <a:bodyPr>
            <a:normAutofit fontScale="90000"/>
          </a:bodyPr>
          <a:lstStyle/>
          <a:p>
            <a:pPr algn="ctr"/>
            <a:br>
              <a:rPr lang="pl-PL" dirty="0"/>
            </a:br>
            <a:r>
              <a:rPr lang="pl-PL" dirty="0"/>
              <a:t>POMOC DE MINIMIS</a:t>
            </a:r>
            <a:br>
              <a:rPr lang="pl-PL" dirty="0"/>
            </a:br>
            <a:endParaRPr lang="pl-PL" dirty="0"/>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Zwolnienie z opłaty produktowej</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Przepisów ustawy w zakresie osiągania wymaganych poziomów zbierania, w tym dotyczących opłaty produktowej, organizowania i finansowania zbierania, przetwarzania, recyklingu i unieszkodliwiania zużytych baterii lub zużytych akumulatorów, zawierania umowy ze zbierającym zużyte akumulatory oraz z prowadzącym zakład przetwarzania zużytych baterii lub zużytych akumulatorów, składania wykazu zakładów przetwarzania zużytych baterii lub zużytych akumulatorów, nie stosuje się do wprowadzającego baterie lub akumulatory, który w danym roku kalendarzowym wprowadził do obrotu:</a:t>
            </a:r>
          </a:p>
          <a:p>
            <a:pPr marL="0" indent="0">
              <a:lnSpc>
                <a:spcPct val="114000"/>
              </a:lnSpc>
              <a:spcBef>
                <a:spcPts val="0"/>
              </a:spcBef>
              <a:buNone/>
            </a:pPr>
            <a:r>
              <a:rPr lang="pl-PL" sz="2000" dirty="0">
                <a:latin typeface="Arial" panose="020B0604020202020204" pitchFamily="34" charset="0"/>
                <a:cs typeface="Arial" panose="020B0604020202020204" pitchFamily="34" charset="0"/>
              </a:rPr>
              <a:t>•	baterie/akumulatory przenośne o łącznej masie nieprzekraczającej 1 kg,</a:t>
            </a:r>
          </a:p>
          <a:p>
            <a:pPr marL="0" indent="0">
              <a:lnSpc>
                <a:spcPct val="114000"/>
              </a:lnSpc>
              <a:spcBef>
                <a:spcPts val="0"/>
              </a:spcBef>
              <a:buNone/>
            </a:pPr>
            <a:r>
              <a:rPr lang="pl-PL" sz="2000" dirty="0">
                <a:latin typeface="Arial" panose="020B0604020202020204" pitchFamily="34" charset="0"/>
                <a:cs typeface="Arial" panose="020B0604020202020204" pitchFamily="34" charset="0"/>
              </a:rPr>
              <a:t>•	baterie/akumulatory przemysłowe, baterie/akumulatory samochodowe o łącznej masie nieprzekraczającej 100 kg,</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pod </a:t>
            </a:r>
            <a:r>
              <a:rPr lang="pl-PL" sz="2000" u="sng" dirty="0">
                <a:latin typeface="Arial" panose="020B0604020202020204" pitchFamily="34" charset="0"/>
                <a:cs typeface="Arial" panose="020B0604020202020204" pitchFamily="34" charset="0"/>
              </a:rPr>
              <a:t>warunkiem złożenia wniosku (poprzez system BDO), w nieprzekraczalnym terminie do 15 marca danego roku.</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45</a:t>
            </a:fld>
            <a:endParaRPr lang="pl-PL" dirty="0"/>
          </a:p>
        </p:txBody>
      </p:sp>
    </p:spTree>
    <p:extLst>
      <p:ext uri="{BB962C8B-B14F-4D97-AF65-F5344CB8AC3E}">
        <p14:creationId xmlns:p14="http://schemas.microsoft.com/office/powerpoint/2010/main" val="3661324524"/>
      </p:ext>
    </p:extLst>
  </p:cSld>
  <p:clrMapOvr>
    <a:masterClrMapping/>
  </p:clrMapOvr>
  <p:transition spd="slow">
    <p:push/>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gn="ctr">
              <a:lnSpc>
                <a:spcPct val="114000"/>
              </a:lnSpc>
              <a:spcBef>
                <a:spcPts val="600"/>
              </a:spcBef>
              <a:spcAft>
                <a:spcPts val="1200"/>
              </a:spcAft>
              <a:buNone/>
            </a:pPr>
            <a:endParaRPr lang="pl-PL" sz="4000" b="1" dirty="0">
              <a:latin typeface="Arial" panose="020B0604020202020204" pitchFamily="34" charset="0"/>
              <a:cs typeface="Arial" panose="020B0604020202020204" pitchFamily="34" charset="0"/>
            </a:endParaRPr>
          </a:p>
          <a:p>
            <a:pPr marL="0" indent="0" algn="ctr">
              <a:lnSpc>
                <a:spcPct val="114000"/>
              </a:lnSpc>
              <a:spcBef>
                <a:spcPts val="600"/>
              </a:spcBef>
              <a:spcAft>
                <a:spcPts val="1200"/>
              </a:spcAft>
              <a:buNone/>
            </a:pPr>
            <a:r>
              <a:rPr lang="pl-PL" sz="4000" b="1" dirty="0">
                <a:latin typeface="Arial" panose="020B0604020202020204" pitchFamily="34" charset="0"/>
                <a:cs typeface="Arial" panose="020B0604020202020204" pitchFamily="34" charset="0"/>
              </a:rPr>
              <a:t>ZUŻYTY SPRZĘT ELEKTRYCZNY I ELEKTRONICZNY</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46</a:t>
            </a:fld>
            <a:endParaRPr lang="pl-PL" dirty="0"/>
          </a:p>
        </p:txBody>
      </p:sp>
    </p:spTree>
    <p:extLst>
      <p:ext uri="{BB962C8B-B14F-4D97-AF65-F5344CB8AC3E}">
        <p14:creationId xmlns:p14="http://schemas.microsoft.com/office/powerpoint/2010/main" val="2991019793"/>
      </p:ext>
    </p:extLst>
  </p:cSld>
  <p:clrMapOvr>
    <a:masterClrMapping/>
  </p:clrMapOvr>
  <p:transition spd="slow">
    <p:push/>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fontScale="90000"/>
          </a:bodyPr>
          <a:lstStyle/>
          <a:p>
            <a:pPr algn="ctr"/>
            <a:br>
              <a:rPr lang="pl-PL" dirty="0"/>
            </a:br>
            <a:r>
              <a:rPr lang="pl-PL" dirty="0"/>
              <a:t>Podstawa prawna i kogo dotyczy?</a:t>
            </a:r>
            <a:br>
              <a:rPr lang="pl-PL" dirty="0"/>
            </a:br>
            <a:endParaRPr lang="pl-PL" dirty="0"/>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Podstawa prawna</a:t>
            </a:r>
            <a:r>
              <a:rPr lang="pl-PL" sz="2000" dirty="0">
                <a:latin typeface="Arial" panose="020B0604020202020204" pitchFamily="34" charset="0"/>
                <a:cs typeface="Arial" panose="020B0604020202020204" pitchFamily="34" charset="0"/>
              </a:rPr>
              <a:t>:</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Ustawa z dnia 11 września 2015 r. o zużytym sprzęcie elektrycznym i elektronicznym (tj. Dz. U. 2022 poz. 1622 ze zm.), dalej „ustawa </a:t>
            </a:r>
            <a:r>
              <a:rPr lang="pl-PL" sz="2000" dirty="0" err="1">
                <a:latin typeface="Arial" panose="020B0604020202020204" pitchFamily="34" charset="0"/>
                <a:cs typeface="Arial" panose="020B0604020202020204" pitchFamily="34" charset="0"/>
              </a:rPr>
              <a:t>zseie</a:t>
            </a:r>
            <a:r>
              <a:rPr lang="pl-PL" sz="2000" dirty="0">
                <a:latin typeface="Arial" panose="020B0604020202020204" pitchFamily="34" charset="0"/>
                <a:cs typeface="Arial" panose="020B0604020202020204" pitchFamily="34" charset="0"/>
              </a:rPr>
              <a:t>”;</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Kogo dotyczy?</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Przedsiębiorców będących:</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    wprowadzającym sprzęt (importer lub producent);</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    autoryzowanym przedstawicielem;</a:t>
            </a:r>
          </a:p>
          <a:p>
            <a:pPr>
              <a:lnSpc>
                <a:spcPct val="114000"/>
              </a:lnSpc>
              <a:spcBef>
                <a:spcPts val="600"/>
              </a:spcBef>
              <a:spcAft>
                <a:spcPts val="1200"/>
              </a:spcAft>
            </a:pPr>
            <a:r>
              <a:rPr lang="pl-PL" sz="2000" dirty="0">
                <a:latin typeface="Arial" panose="020B0604020202020204" pitchFamily="34" charset="0"/>
                <a:cs typeface="Arial" panose="020B0604020202020204" pitchFamily="34" charset="0"/>
              </a:rPr>
              <a:t>    organizacją odzysku sprzętu elektrycznego i elektronicznego.</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47</a:t>
            </a:fld>
            <a:endParaRPr lang="pl-PL" dirty="0"/>
          </a:p>
        </p:txBody>
      </p:sp>
    </p:spTree>
    <p:extLst>
      <p:ext uri="{BB962C8B-B14F-4D97-AF65-F5344CB8AC3E}">
        <p14:creationId xmlns:p14="http://schemas.microsoft.com/office/powerpoint/2010/main" val="20293230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fontScale="90000"/>
          </a:bodyPr>
          <a:lstStyle/>
          <a:p>
            <a:pPr algn="ctr"/>
            <a:r>
              <a:rPr lang="pl-PL" dirty="0"/>
              <a:t>Co to jest sprzęt i rodzaje sprzętu</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00000"/>
              </a:lnSpc>
              <a:spcBef>
                <a:spcPts val="600"/>
              </a:spcBef>
              <a:buNone/>
            </a:pPr>
            <a:r>
              <a:rPr lang="pl-PL" sz="2000" dirty="0">
                <a:latin typeface="Arial" panose="020B0604020202020204" pitchFamily="34" charset="0"/>
                <a:cs typeface="Arial" panose="020B0604020202020204" pitchFamily="34" charset="0"/>
              </a:rPr>
              <a:t>urządzenie, którego prawidłowe działanie jest uzależnione od dopływu prądu elektrycznego lub od obecności pól elektromagnetycznych, oraz urządzenie mogące służyć do wytwarzania, </a:t>
            </a:r>
            <a:r>
              <a:rPr lang="pl-PL" sz="2000" dirty="0" err="1">
                <a:latin typeface="Arial" panose="020B0604020202020204" pitchFamily="34" charset="0"/>
                <a:cs typeface="Arial" panose="020B0604020202020204" pitchFamily="34" charset="0"/>
              </a:rPr>
              <a:t>przesyłu</a:t>
            </a:r>
            <a:r>
              <a:rPr lang="pl-PL" sz="2000" dirty="0">
                <a:latin typeface="Arial" panose="020B0604020202020204" pitchFamily="34" charset="0"/>
                <a:cs typeface="Arial" panose="020B0604020202020204" pitchFamily="34" charset="0"/>
              </a:rPr>
              <a:t> lub pomiaru prądu elektrycznego lub pól elektromagnetycznych, które są zaprojektowane do użytku przy napięciu elektrycznym nieprzekraczającym 1000 V dla prądu przemiennego oraz 1500 V dla prądu stałego</a:t>
            </a:r>
          </a:p>
          <a:p>
            <a:pPr marL="0" indent="0">
              <a:lnSpc>
                <a:spcPct val="100000"/>
              </a:lnSpc>
              <a:spcBef>
                <a:spcPts val="600"/>
              </a:spcBef>
              <a:buNone/>
            </a:pPr>
            <a:endParaRPr lang="pl-PL" sz="2000" dirty="0">
              <a:latin typeface="Arial" panose="020B0604020202020204" pitchFamily="34" charset="0"/>
              <a:cs typeface="Arial" panose="020B0604020202020204" pitchFamily="34" charset="0"/>
            </a:endParaRPr>
          </a:p>
          <a:p>
            <a:pPr marL="457200" indent="-432000">
              <a:lnSpc>
                <a:spcPct val="100000"/>
              </a:lnSpc>
              <a:spcBef>
                <a:spcPts val="0"/>
              </a:spcBef>
              <a:spcAft>
                <a:spcPts val="600"/>
              </a:spcAft>
              <a:buFont typeface="+mj-lt"/>
              <a:buAutoNum type="arabicPeriod"/>
            </a:pPr>
            <a:r>
              <a:rPr lang="pl-PL" sz="2000" dirty="0">
                <a:latin typeface="Arial" panose="020B0604020202020204" pitchFamily="34" charset="0"/>
                <a:cs typeface="Arial" panose="020B0604020202020204" pitchFamily="34" charset="0"/>
              </a:rPr>
              <a:t>Sprzęt działający na zasadzie wymiany temperatury</a:t>
            </a:r>
          </a:p>
          <a:p>
            <a:pPr marL="457200" indent="-432000">
              <a:lnSpc>
                <a:spcPct val="100000"/>
              </a:lnSpc>
              <a:spcBef>
                <a:spcPts val="0"/>
              </a:spcBef>
              <a:spcAft>
                <a:spcPts val="600"/>
              </a:spcAft>
              <a:buFont typeface="+mj-lt"/>
              <a:buAutoNum type="arabicPeriod"/>
            </a:pPr>
            <a:r>
              <a:rPr lang="pl-PL" sz="2000" dirty="0">
                <a:latin typeface="Arial" panose="020B0604020202020204" pitchFamily="34" charset="0"/>
                <a:cs typeface="Arial" panose="020B0604020202020204" pitchFamily="34" charset="0"/>
              </a:rPr>
              <a:t>Ekrany, monitory i sprzęt zawierający ekrany o powierzchni większej niż 100 cm</a:t>
            </a:r>
            <a:r>
              <a:rPr lang="pl-PL" sz="2000" baseline="30000" dirty="0">
                <a:latin typeface="Arial" panose="020B0604020202020204" pitchFamily="34" charset="0"/>
                <a:cs typeface="Arial" panose="020B0604020202020204" pitchFamily="34" charset="0"/>
              </a:rPr>
              <a:t>2  </a:t>
            </a:r>
            <a:endParaRPr lang="pl-PL" sz="2000" dirty="0">
              <a:latin typeface="Arial" panose="020B0604020202020204" pitchFamily="34" charset="0"/>
              <a:cs typeface="Arial" panose="020B0604020202020204" pitchFamily="34" charset="0"/>
            </a:endParaRPr>
          </a:p>
          <a:p>
            <a:pPr marL="457200" indent="-432000">
              <a:lnSpc>
                <a:spcPct val="100000"/>
              </a:lnSpc>
              <a:spcBef>
                <a:spcPts val="0"/>
              </a:spcBef>
              <a:spcAft>
                <a:spcPts val="600"/>
              </a:spcAft>
              <a:buFont typeface="+mj-lt"/>
              <a:buAutoNum type="arabicPeriod"/>
            </a:pPr>
            <a:r>
              <a:rPr lang="pl-PL" sz="2000" dirty="0">
                <a:latin typeface="Arial" panose="020B0604020202020204" pitchFamily="34" charset="0"/>
                <a:cs typeface="Arial" panose="020B0604020202020204" pitchFamily="34" charset="0"/>
              </a:rPr>
              <a:t>Lampy</a:t>
            </a:r>
          </a:p>
          <a:p>
            <a:pPr marL="457200" indent="-432000">
              <a:lnSpc>
                <a:spcPct val="100000"/>
              </a:lnSpc>
              <a:spcBef>
                <a:spcPts val="0"/>
              </a:spcBef>
              <a:spcAft>
                <a:spcPts val="600"/>
              </a:spcAft>
              <a:buFont typeface="+mj-lt"/>
              <a:buAutoNum type="arabicPeriod"/>
            </a:pPr>
            <a:r>
              <a:rPr lang="pl-PL" sz="2000" dirty="0">
                <a:latin typeface="Arial" panose="020B0604020202020204" pitchFamily="34" charset="0"/>
                <a:cs typeface="Arial" panose="020B0604020202020204" pitchFamily="34" charset="0"/>
              </a:rPr>
              <a:t>Sprzęt wielkogabarytowy, którego którykolwiek z zewnętrznych wymiarów przekracza 50 cm</a:t>
            </a:r>
          </a:p>
          <a:p>
            <a:pPr marL="457200" indent="-432000">
              <a:lnSpc>
                <a:spcPct val="100000"/>
              </a:lnSpc>
              <a:spcBef>
                <a:spcPts val="0"/>
              </a:spcBef>
              <a:spcAft>
                <a:spcPts val="600"/>
              </a:spcAft>
              <a:buFont typeface="+mj-lt"/>
              <a:buAutoNum type="arabicPeriod"/>
            </a:pPr>
            <a:r>
              <a:rPr lang="pl-PL" sz="2000" dirty="0">
                <a:latin typeface="Arial" panose="020B0604020202020204" pitchFamily="34" charset="0"/>
                <a:cs typeface="Arial" panose="020B0604020202020204" pitchFamily="34" charset="0"/>
              </a:rPr>
              <a:t>Sprzęt małogabarytowy, którego żaden z zewnętrznych wymiarów nie przekracza 50 cm</a:t>
            </a:r>
          </a:p>
          <a:p>
            <a:pPr marL="457200" indent="-432000">
              <a:lnSpc>
                <a:spcPct val="100000"/>
              </a:lnSpc>
              <a:spcBef>
                <a:spcPts val="0"/>
              </a:spcBef>
              <a:spcAft>
                <a:spcPts val="600"/>
              </a:spcAft>
              <a:buFont typeface="+mj-lt"/>
              <a:buAutoNum type="arabicPeriod"/>
            </a:pPr>
            <a:r>
              <a:rPr lang="pl-PL" sz="2000" dirty="0">
                <a:latin typeface="Arial" panose="020B0604020202020204" pitchFamily="34" charset="0"/>
                <a:cs typeface="Arial" panose="020B0604020202020204" pitchFamily="34" charset="0"/>
              </a:rPr>
              <a:t>Małogabarytowy sprzęt informatyczny i telekomunikacyjny, którego żaden z zewnętrznych wymiarów nie przekracza 50 cm</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Sprzęt również dzieli się na przeznaczony </a:t>
            </a:r>
            <a:r>
              <a:rPr lang="pl-PL" sz="2000" b="1" dirty="0">
                <a:latin typeface="Arial" panose="020B0604020202020204" pitchFamily="34" charset="0"/>
                <a:cs typeface="Arial" panose="020B0604020202020204" pitchFamily="34" charset="0"/>
              </a:rPr>
              <a:t>dla</a:t>
            </a:r>
            <a:r>
              <a:rPr lang="pl-PL" sz="2000" dirty="0">
                <a:latin typeface="Arial" panose="020B0604020202020204" pitchFamily="34" charset="0"/>
                <a:cs typeface="Arial" panose="020B0604020202020204" pitchFamily="34" charset="0"/>
              </a:rPr>
              <a:t> </a:t>
            </a:r>
            <a:r>
              <a:rPr lang="pl-PL" sz="2000" b="1" dirty="0">
                <a:latin typeface="Arial" panose="020B0604020202020204" pitchFamily="34" charset="0"/>
                <a:cs typeface="Arial" panose="020B0604020202020204" pitchFamily="34" charset="0"/>
              </a:rPr>
              <a:t>gospodarstw domowych </a:t>
            </a:r>
            <a:r>
              <a:rPr lang="pl-PL" sz="2000" dirty="0">
                <a:latin typeface="Arial" panose="020B0604020202020204" pitchFamily="34" charset="0"/>
                <a:cs typeface="Arial" panose="020B0604020202020204" pitchFamily="34" charset="0"/>
              </a:rPr>
              <a:t>oraz </a:t>
            </a:r>
            <a:r>
              <a:rPr lang="pl-PL" sz="2000" b="1" dirty="0">
                <a:latin typeface="Arial" panose="020B0604020202020204" pitchFamily="34" charset="0"/>
                <a:cs typeface="Arial" panose="020B0604020202020204" pitchFamily="34" charset="0"/>
              </a:rPr>
              <a:t>inny niż dla gospodarstw domowych</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48</a:t>
            </a:fld>
            <a:endParaRPr lang="pl-PL" dirty="0"/>
          </a:p>
        </p:txBody>
      </p:sp>
    </p:spTree>
    <p:extLst>
      <p:ext uri="{BB962C8B-B14F-4D97-AF65-F5344CB8AC3E}">
        <p14:creationId xmlns:p14="http://schemas.microsoft.com/office/powerpoint/2010/main" val="411589240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Sprzętem nie jest</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buNone/>
            </a:pPr>
            <a:r>
              <a:rPr lang="pl-PL" sz="2000" b="1" dirty="0"/>
              <a:t>Przepisów ustawy nie stosuje się do następującego sprzętu</a:t>
            </a:r>
            <a:r>
              <a:rPr lang="pl-PL" sz="2000" dirty="0"/>
              <a:t>:</a:t>
            </a:r>
            <a:br>
              <a:rPr lang="pl-PL" sz="2000" dirty="0"/>
            </a:br>
            <a:endParaRPr lang="pl-PL" sz="2000" dirty="0"/>
          </a:p>
          <a:p>
            <a:pPr marL="457200" indent="-457200">
              <a:buFont typeface="+mj-lt"/>
              <a:buAutoNum type="arabicPeriod"/>
            </a:pPr>
            <a:r>
              <a:rPr lang="pl-PL" sz="2000" dirty="0"/>
              <a:t>niezbędnego dla ochrony podstawowych interesów bezpieczeństwa państw członkowskich, w tym broni, amunicji oraz materiałów wojskowych, przeznaczonych wyłącznie do celów wojskowych;</a:t>
            </a:r>
          </a:p>
          <a:p>
            <a:pPr marL="457200" indent="-457200">
              <a:buFont typeface="+mj-lt"/>
              <a:buAutoNum type="arabicPeriod"/>
            </a:pPr>
            <a:r>
              <a:rPr lang="pl-PL" sz="2000" dirty="0"/>
              <a:t>specjalnie zaprojektowanego i zainstalowanego jako część urządzenia, do którego nie stosuje się przepisów ustawy i który może spełniać swoją funkcję tylko jako część tego urządzenia;</a:t>
            </a:r>
          </a:p>
          <a:p>
            <a:pPr marL="457200" indent="-457200">
              <a:buFont typeface="+mj-lt"/>
              <a:buAutoNum type="arabicPeriod"/>
            </a:pPr>
            <a:r>
              <a:rPr lang="pl-PL" sz="2000" dirty="0"/>
              <a:t>żarówek żarnikowych;</a:t>
            </a:r>
          </a:p>
          <a:p>
            <a:pPr marL="457200" indent="-457200">
              <a:buFont typeface="+mj-lt"/>
              <a:buAutoNum type="arabicPeriod"/>
            </a:pPr>
            <a:r>
              <a:rPr lang="pl-PL" sz="2000" dirty="0"/>
              <a:t>przeznaczonego do wystrzeliwania w przestrzeń kosmiczną;</a:t>
            </a:r>
          </a:p>
          <a:p>
            <a:pPr marL="457200" indent="-457200">
              <a:buFont typeface="+mj-lt"/>
              <a:buAutoNum type="arabicPeriod"/>
            </a:pPr>
            <a:r>
              <a:rPr lang="pl-PL" sz="2000" dirty="0"/>
              <a:t>wielkogabarytowych stacjonarnych narzędzi przemysłowych;</a:t>
            </a:r>
          </a:p>
          <a:p>
            <a:pPr marL="457200" indent="-457200">
              <a:buFont typeface="+mj-lt"/>
              <a:buAutoNum type="arabicPeriod"/>
            </a:pPr>
            <a:r>
              <a:rPr lang="pl-PL" sz="2000" dirty="0"/>
              <a:t>wielkogabarytowych stałych instalacji, z wyłączeniem urządzeń, które nie są specjalnie zaprojektowane i zainstalowane jako część tych instalacji, rozumianych jako wielkogabarytowe zespoły różnego rodzaju aparatury oraz, w stosownych przypadkach, innych urządzeń, które łącznie spełniają następujące warunki:</a:t>
            </a:r>
            <a:br>
              <a:rPr lang="pl-PL" sz="2000" dirty="0"/>
            </a:br>
            <a:r>
              <a:rPr lang="pl-PL" sz="2000" dirty="0"/>
              <a:t>a) są montowane, instalowane i </a:t>
            </a:r>
            <a:r>
              <a:rPr lang="pl-PL" sz="2000" dirty="0" err="1"/>
              <a:t>odinstalowywane</a:t>
            </a:r>
            <a:r>
              <a:rPr lang="pl-PL" sz="2000" dirty="0"/>
              <a:t> przez profesjonalny personel,</a:t>
            </a:r>
            <a:br>
              <a:rPr lang="pl-PL" sz="2000" dirty="0"/>
            </a:br>
            <a:r>
              <a:rPr lang="pl-PL" sz="2000" dirty="0"/>
              <a:t>b) są przeznaczone do trwałego użytkowania jako część budynku lub konstrukcji w określonej wcześniej i stałej lokalizacji,</a:t>
            </a:r>
            <a:br>
              <a:rPr lang="pl-PL" sz="2000" dirty="0"/>
            </a:br>
            <a:r>
              <a:rPr lang="pl-PL" sz="2000" dirty="0"/>
              <a:t>c) mogą być zastąpione wyłącznie tym samym, specjalnie zaprojektowanym sprzętem;</a:t>
            </a:r>
          </a:p>
          <a:p>
            <a:pPr marL="0" indent="0">
              <a:buNone/>
            </a:pPr>
            <a:br>
              <a:rPr lang="pl-PL" sz="2000" dirty="0"/>
            </a:b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49</a:t>
            </a:fld>
            <a:endParaRPr lang="pl-PL" dirty="0"/>
          </a:p>
        </p:txBody>
      </p:sp>
    </p:spTree>
    <p:extLst>
      <p:ext uri="{BB962C8B-B14F-4D97-AF65-F5344CB8AC3E}">
        <p14:creationId xmlns:p14="http://schemas.microsoft.com/office/powerpoint/2010/main" val="358596970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4"/>
            <a:ext cx="11792273" cy="5656162"/>
          </a:xfrm>
        </p:spPr>
        <p:txBody>
          <a:bodyPr>
            <a:noAutofit/>
          </a:bodyPr>
          <a:lstStyle/>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b="1" dirty="0">
                <a:latin typeface="Arial" panose="020B0604020202020204" pitchFamily="34" charset="0"/>
                <a:cs typeface="Arial" panose="020B0604020202020204" pitchFamily="34" charset="0"/>
              </a:rPr>
              <a:t>III. Kogo dotyczy opłata recyklingowa?</a:t>
            </a: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Przedsiębiorców prowadzących jednostkę handlu detalicznego lub hurtowego, w której oferowane są torby na zakupy z tworzywa sztucznego przeznaczone do pakowania produktów oferowanych w tej jednostce</a:t>
            </a: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IV. Wyjątek:</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Torby o grubości materiału poniżej 15 mikrometrów (zrywki), które są wymagane ze względów higienicznych lub oferowane jako podstawowe opakowanie żywności sprzedawanej luzem, gdy pomaga to w zapobieganiu marnowaniu żywności.</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a:t>
            </a:fld>
            <a:endParaRPr lang="pl-PL" dirty="0"/>
          </a:p>
        </p:txBody>
      </p:sp>
    </p:spTree>
    <p:extLst>
      <p:ext uri="{BB962C8B-B14F-4D97-AF65-F5344CB8AC3E}">
        <p14:creationId xmlns:p14="http://schemas.microsoft.com/office/powerpoint/2010/main" val="118160396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Sprzętem nie jest</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buNone/>
            </a:pPr>
            <a:r>
              <a:rPr lang="pl-PL" sz="2000" b="1" dirty="0"/>
              <a:t>Przepisów ustawy nie stosuje się do następującego sprzętu</a:t>
            </a:r>
            <a:r>
              <a:rPr lang="pl-PL" sz="2000" dirty="0"/>
              <a:t>:</a:t>
            </a:r>
            <a:br>
              <a:rPr lang="pl-PL" sz="2000" dirty="0"/>
            </a:br>
            <a:endParaRPr lang="pl-PL" sz="2000" dirty="0"/>
          </a:p>
          <a:p>
            <a:pPr marL="457200" indent="-457200">
              <a:buAutoNum type="arabicPeriod" startAt="7"/>
            </a:pPr>
            <a:r>
              <a:rPr lang="pl-PL" sz="2000" dirty="0"/>
              <a:t>środków transportu osób lub towarów, z wyłączeniem nieposiadających homologacji elektrycznych    pojazdów dwukołowych;</a:t>
            </a:r>
          </a:p>
          <a:p>
            <a:pPr marL="457200" indent="-457200">
              <a:buAutoNum type="arabicPeriod" startAt="7"/>
            </a:pPr>
            <a:r>
              <a:rPr lang="pl-PL" sz="2000" dirty="0"/>
              <a:t>maszyn ruchomych nieporuszających się po drogach, rozumianych jako maszyny z pokładowym źródłem zasilania, których funkcjonowanie wymaga poruszania się albo ciągłego lub półciągłego przemieszczania się między następującymi po sobie stałymi miejscami pracy, udostępnianych wyłącznie do użytku profesjonalnego;</a:t>
            </a:r>
          </a:p>
          <a:p>
            <a:pPr marL="457200" indent="-457200">
              <a:buAutoNum type="arabicPeriod" startAt="7"/>
            </a:pPr>
            <a:r>
              <a:rPr lang="pl-PL" sz="2000" dirty="0"/>
              <a:t>przeznaczonego wyłącznie do celów badań i rozwoju, udostępnianego wyłącznie w ramach transakcji B2B;</a:t>
            </a:r>
          </a:p>
          <a:p>
            <a:pPr marL="457200" indent="-457200">
              <a:buAutoNum type="arabicPeriod" startAt="7"/>
            </a:pPr>
            <a:r>
              <a:rPr lang="pl-PL" sz="2000" dirty="0"/>
              <a:t>wyrobów medycznych, wyposażenia wyrobów medycznych, systemów i zestawów zabiegowych, </a:t>
            </a:r>
          </a:p>
          <a:p>
            <a:pPr marL="457200" indent="-457200">
              <a:buAutoNum type="arabicPeriod" startAt="7"/>
            </a:pPr>
            <a:r>
              <a:rPr lang="pl-PL" sz="2000" dirty="0"/>
              <a:t>informatycznych nośników danych wykorzystywanych do przetwarzania danych osobowych, </a:t>
            </a:r>
            <a:br>
              <a:rPr lang="pl-PL" sz="2000" dirty="0"/>
            </a:br>
            <a:r>
              <a:rPr lang="pl-PL" sz="2000" dirty="0"/>
              <a:t>o których mowa w ustawie z dnia 14 grudnia 2018 r. o ochronie danych osobowych przetwarzanych w związku z zapobieganiem i zwalczaniem przestępczości (Dz. U. z 2019 r. poz. 125).</a:t>
            </a: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50</a:t>
            </a:fld>
            <a:endParaRPr lang="pl-PL" dirty="0"/>
          </a:p>
        </p:txBody>
      </p:sp>
    </p:spTree>
    <p:extLst>
      <p:ext uri="{BB962C8B-B14F-4D97-AF65-F5344CB8AC3E}">
        <p14:creationId xmlns:p14="http://schemas.microsoft.com/office/powerpoint/2010/main" val="155333638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Obowiązki przedsiębiorcy</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Wpis do rejestru</a:t>
            </a:r>
            <a:r>
              <a:rPr lang="pl-PL" sz="2000" dirty="0">
                <a:latin typeface="Arial" panose="020B0604020202020204" pitchFamily="34" charset="0"/>
                <a:cs typeface="Arial" panose="020B0604020202020204" pitchFamily="34" charset="0"/>
              </a:rPr>
              <a:t>:</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Podmiot będący wprowadzającym sprzęt, autoryzowanym przedstawicielem, zbierającym zużyty sprzęt, prowadzącym zakład przetwarzania, prowadzącym działalność w zakresie recyklingu, prowadzącym działalność w zakresie innych niż recykling procesów odzysku, organizacją odzysku sprzętu elektrycznego i elektronicznego podlega, w zakresie tej działalności, wpisowi do rejestru (</a:t>
            </a:r>
            <a:r>
              <a:rPr lang="pl-PL" sz="2000" b="1" dirty="0">
                <a:latin typeface="Arial" panose="020B0604020202020204" pitchFamily="34" charset="0"/>
                <a:cs typeface="Arial" panose="020B0604020202020204" pitchFamily="34" charset="0"/>
              </a:rPr>
              <a:t>BDO Dział IV</a:t>
            </a:r>
            <a:r>
              <a:rPr lang="pl-PL" sz="2000" dirty="0">
                <a:latin typeface="Arial" panose="020B0604020202020204" pitchFamily="34" charset="0"/>
                <a:cs typeface="Arial" panose="020B0604020202020204" pitchFamily="34" charset="0"/>
              </a:rPr>
              <a:t>), o którym mowa w ustawie z dnia 14 grudnia 2012 r. o odpadach (</a:t>
            </a:r>
            <a:r>
              <a:rPr lang="pl-PL" sz="2000" dirty="0" err="1">
                <a:latin typeface="Arial" panose="020B0604020202020204" pitchFamily="34" charset="0"/>
                <a:cs typeface="Arial" panose="020B0604020202020204" pitchFamily="34" charset="0"/>
              </a:rPr>
              <a:t>t.j</a:t>
            </a:r>
            <a:r>
              <a:rPr lang="pl-PL" sz="2000" dirty="0">
                <a:latin typeface="Arial" panose="020B0604020202020204" pitchFamily="34" charset="0"/>
                <a:cs typeface="Arial" panose="020B0604020202020204" pitchFamily="34" charset="0"/>
              </a:rPr>
              <a:t>. Dz.U. z 2022 r. poz. 699).</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51</a:t>
            </a:fld>
            <a:endParaRPr lang="pl-PL" dirty="0"/>
          </a:p>
        </p:txBody>
      </p:sp>
    </p:spTree>
    <p:extLst>
      <p:ext uri="{BB962C8B-B14F-4D97-AF65-F5344CB8AC3E}">
        <p14:creationId xmlns:p14="http://schemas.microsoft.com/office/powerpoint/2010/main" val="353270980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Obowiązki przedsiębiorcy</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Zabezpieczenie finansowe</a:t>
            </a:r>
            <a:r>
              <a:rPr lang="pl-PL" sz="2000" dirty="0">
                <a:latin typeface="Arial" panose="020B0604020202020204" pitchFamily="34" charset="0"/>
                <a:cs typeface="Arial" panose="020B0604020202020204" pitchFamily="34" charset="0"/>
              </a:rPr>
              <a:t>:</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Wprowadzający sprzęt, który </a:t>
            </a:r>
            <a:r>
              <a:rPr lang="pl-PL" sz="2000" b="1" dirty="0">
                <a:latin typeface="Arial" panose="020B0604020202020204" pitchFamily="34" charset="0"/>
                <a:cs typeface="Arial" panose="020B0604020202020204" pitchFamily="34" charset="0"/>
              </a:rPr>
              <a:t>samodzielnie</a:t>
            </a:r>
            <a:r>
              <a:rPr lang="pl-PL" sz="2000" dirty="0">
                <a:latin typeface="Arial" panose="020B0604020202020204" pitchFamily="34" charset="0"/>
                <a:cs typeface="Arial" panose="020B0604020202020204" pitchFamily="34" charset="0"/>
              </a:rPr>
              <a:t> wprowadza do obrotu sprzęt przeznaczony </a:t>
            </a:r>
            <a:r>
              <a:rPr lang="pl-PL" sz="2000" b="1" dirty="0">
                <a:latin typeface="Arial" panose="020B0604020202020204" pitchFamily="34" charset="0"/>
                <a:cs typeface="Arial" panose="020B0604020202020204" pitchFamily="34" charset="0"/>
              </a:rPr>
              <a:t>dla gospodarstw domowych</a:t>
            </a:r>
            <a:r>
              <a:rPr lang="pl-PL" sz="2000" dirty="0">
                <a:latin typeface="Arial" panose="020B0604020202020204" pitchFamily="34" charset="0"/>
                <a:cs typeface="Arial" panose="020B0604020202020204" pitchFamily="34" charset="0"/>
              </a:rPr>
              <a:t> jest obowiązany do wniesienia zabezpieczenia finansowego na dany rok kalendarzowy przeznaczonego na pokrycie opłaty produktowej </a:t>
            </a:r>
            <a:r>
              <a:rPr lang="pl-PL" sz="2000" b="1" dirty="0">
                <a:latin typeface="Arial" panose="020B0604020202020204" pitchFamily="34" charset="0"/>
                <a:cs typeface="Arial" panose="020B0604020202020204" pitchFamily="34" charset="0"/>
              </a:rPr>
              <a:t>w terminie do dnia 30 czerwca </a:t>
            </a:r>
            <a:r>
              <a:rPr lang="pl-PL" sz="2000" dirty="0">
                <a:latin typeface="Arial" panose="020B0604020202020204" pitchFamily="34" charset="0"/>
                <a:cs typeface="Arial" panose="020B0604020202020204" pitchFamily="34" charset="0"/>
              </a:rPr>
              <a:t>za rok, którego dotyczy to zabezpieczenie. </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Jeżeli wprowadzający sprzęt przeznaczony dla gospodarstw domowych, rozpoczyna działalność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w zakresie wprowadzania do obrotu sprzętu, jest obowiązany do wniesienia zabezpieczenia finansowego przed złożeniem wniosku o wpis do rejestru. </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W przypadku wygaśnięcia albo rozwiązania umowy z organizacją odzysku sprzętu elektrycznego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i elektronicznego; otwarcia likwidacji, ogłoszenia upadłości lub wykreślenie z rejestru BDO ww. organizacji, wprowadzający sprzęt jest obowiązany do wniesienia zabezpieczenia finansowego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w terminie 14 dni od dnia, w którym odpowiednio nastąpiła ww. okoliczność.</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52</a:t>
            </a:fld>
            <a:endParaRPr lang="pl-PL" dirty="0"/>
          </a:p>
        </p:txBody>
      </p:sp>
    </p:spTree>
    <p:extLst>
      <p:ext uri="{BB962C8B-B14F-4D97-AF65-F5344CB8AC3E}">
        <p14:creationId xmlns:p14="http://schemas.microsoft.com/office/powerpoint/2010/main" val="87654089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Obowiązki przedsiębiorcy</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Zabezpieczenie finansowe</a:t>
            </a:r>
            <a:r>
              <a:rPr lang="pl-PL" sz="2000" dirty="0">
                <a:latin typeface="Arial" panose="020B0604020202020204" pitchFamily="34" charset="0"/>
                <a:cs typeface="Arial" panose="020B0604020202020204" pitchFamily="34" charset="0"/>
              </a:rPr>
              <a:t>:</a:t>
            </a:r>
          </a:p>
          <a:p>
            <a:pPr marL="0" indent="0">
              <a:buNone/>
            </a:pPr>
            <a:r>
              <a:rPr lang="pl-PL" sz="2000" dirty="0">
                <a:latin typeface="Arial" panose="020B0604020202020204" pitchFamily="34" charset="0"/>
                <a:cs typeface="Arial" panose="020B0604020202020204" pitchFamily="34" charset="0"/>
              </a:rPr>
              <a:t>Podstawę obliczenia wysokości zabezpieczenia finansowego stanowi w przypadku:</a:t>
            </a:r>
          </a:p>
          <a:p>
            <a:r>
              <a:rPr lang="pl-PL" sz="2000" dirty="0">
                <a:latin typeface="Arial" panose="020B0604020202020204" pitchFamily="34" charset="0"/>
                <a:cs typeface="Arial" panose="020B0604020202020204" pitchFamily="34" charset="0"/>
              </a:rPr>
              <a:t>wprowadzającego sprzęt wnoszącego zabezpieczenie finansowe przed złożeniem wniosku o wpis do rejestru jest masa sprzętu przeznaczonego dla gospodarstw domowych, który zamierza wprowadzić do obrotu w danym roku kalendarzowym;</a:t>
            </a:r>
          </a:p>
          <a:p>
            <a:r>
              <a:rPr lang="pl-PL" sz="2000" dirty="0">
                <a:latin typeface="Arial" panose="020B0604020202020204" pitchFamily="34" charset="0"/>
                <a:cs typeface="Arial" panose="020B0604020202020204" pitchFamily="34" charset="0"/>
              </a:rPr>
              <a:t>wprowadzającego sprzęt wpisanego do rejestru jest masa sprzętu przeznaczonego dla gospodarstw domowych, wprowadzonego do obrotu w poprzednim roku kalendarzowym.</a:t>
            </a:r>
          </a:p>
          <a:p>
            <a:pPr marL="0" indent="0">
              <a:buNone/>
            </a:pPr>
            <a:r>
              <a:rPr lang="pl-PL" sz="2000" dirty="0">
                <a:latin typeface="Arial" panose="020B0604020202020204" pitchFamily="34" charset="0"/>
                <a:cs typeface="Arial" panose="020B0604020202020204" pitchFamily="34" charset="0"/>
              </a:rPr>
              <a:t>Wysokość zabezpieczenia finansowego oblicza się jako iloczyn stawki opłaty produktowej oraz masy sprzętu przeznaczonego dla gospodarstw domowych.</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53</a:t>
            </a:fld>
            <a:endParaRPr lang="pl-PL" dirty="0"/>
          </a:p>
        </p:txBody>
      </p:sp>
    </p:spTree>
    <p:extLst>
      <p:ext uri="{BB962C8B-B14F-4D97-AF65-F5344CB8AC3E}">
        <p14:creationId xmlns:p14="http://schemas.microsoft.com/office/powerpoint/2010/main" val="1535848612"/>
      </p:ext>
    </p:extLst>
  </p:cSld>
  <p:clrMapOvr>
    <a:masterClrMapping/>
  </p:clrMapOvr>
  <p:transition spd="slow">
    <p:push/>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Obowiązki przedsiębiorcy</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Zabezpieczenie finansowe</a:t>
            </a:r>
            <a:r>
              <a:rPr lang="pl-PL" sz="2000" dirty="0">
                <a:latin typeface="Arial" panose="020B0604020202020204" pitchFamily="34" charset="0"/>
                <a:cs typeface="Arial" panose="020B0604020202020204" pitchFamily="34" charset="0"/>
              </a:rPr>
              <a:t>:</a:t>
            </a:r>
          </a:p>
          <a:p>
            <a:pPr marL="0" indent="0">
              <a:buNone/>
            </a:pPr>
            <a:r>
              <a:rPr lang="pl-PL" sz="2000" dirty="0">
                <a:latin typeface="Arial" panose="020B0604020202020204" pitchFamily="34" charset="0"/>
                <a:cs typeface="Arial" panose="020B0604020202020204" pitchFamily="34" charset="0"/>
              </a:rPr>
              <a:t>Zabezpieczenie finansowe ma formę</a:t>
            </a:r>
            <a:r>
              <a:rPr lang="pl-PL" sz="2000" b="1" dirty="0">
                <a:latin typeface="Arial" panose="020B0604020202020204" pitchFamily="34" charset="0"/>
                <a:cs typeface="Arial" panose="020B0604020202020204" pitchFamily="34" charset="0"/>
              </a:rPr>
              <a:t>:</a:t>
            </a:r>
            <a:endParaRPr lang="pl-PL" sz="2000" dirty="0">
              <a:latin typeface="Arial" panose="020B0604020202020204" pitchFamily="34" charset="0"/>
              <a:cs typeface="Arial" panose="020B0604020202020204" pitchFamily="34" charset="0"/>
            </a:endParaRPr>
          </a:p>
          <a:p>
            <a:r>
              <a:rPr lang="pl-PL" sz="2000" dirty="0">
                <a:latin typeface="Arial" panose="020B0604020202020204" pitchFamily="34" charset="0"/>
                <a:cs typeface="Arial" panose="020B0604020202020204" pitchFamily="34" charset="0"/>
              </a:rPr>
              <a:t>depozytu wpłacanego na odrębny rachunek bankowy właściwego urzędu marszałkowskiego prowadzony w Banku Gospodarstwa Krajowego;</a:t>
            </a:r>
          </a:p>
          <a:p>
            <a:r>
              <a:rPr lang="pl-PL" sz="2000" dirty="0">
                <a:latin typeface="Arial" panose="020B0604020202020204" pitchFamily="34" charset="0"/>
                <a:cs typeface="Arial" panose="020B0604020202020204" pitchFamily="34" charset="0"/>
              </a:rPr>
              <a:t>gwarancji ubezpieczeniowej złożonej do marszałka województwa;</a:t>
            </a:r>
          </a:p>
          <a:p>
            <a:r>
              <a:rPr lang="pl-PL" sz="2000" dirty="0">
                <a:latin typeface="Arial" panose="020B0604020202020204" pitchFamily="34" charset="0"/>
                <a:cs typeface="Arial" panose="020B0604020202020204" pitchFamily="34" charset="0"/>
              </a:rPr>
              <a:t>gwarancji bankowej złożonej do marszałka województwa.</a:t>
            </a: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Numer rachunku bankowego na który należy wnosić opłaty z tytułu zabezpieczenia finansowego - depozyty za zużyty sprzęt elektryczny i elektroniczny:</a:t>
            </a:r>
          </a:p>
          <a:p>
            <a:pPr marL="0" indent="0">
              <a:buNone/>
            </a:pPr>
            <a:endParaRPr lang="pl-PL" sz="800" dirty="0">
              <a:latin typeface="Arial" panose="020B0604020202020204" pitchFamily="34" charset="0"/>
              <a:cs typeface="Arial" panose="020B0604020202020204" pitchFamily="34" charset="0"/>
            </a:endParaRPr>
          </a:p>
          <a:p>
            <a:pPr marL="0" indent="0" algn="ctr">
              <a:buNone/>
            </a:pPr>
            <a:r>
              <a:rPr lang="pl-PL" sz="2000" b="1" dirty="0">
                <a:solidFill>
                  <a:srgbClr val="FF0000"/>
                </a:solidFill>
                <a:latin typeface="Arial" panose="020B0604020202020204" pitchFamily="34" charset="0"/>
                <a:cs typeface="Arial" panose="020B0604020202020204" pitchFamily="34" charset="0"/>
              </a:rPr>
              <a:t>BGK 63 1130 1121 0006 5631 0720 0005</a:t>
            </a:r>
          </a:p>
          <a:p>
            <a:pPr marL="0" indent="0" algn="ctr">
              <a:buNone/>
            </a:pPr>
            <a:endParaRPr lang="pl-PL" sz="2000" dirty="0">
              <a:solidFill>
                <a:srgbClr val="FF0000"/>
              </a:solidFill>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Marszałek województwa w terminie do dnia 30 października roku następującego po roku kalendarzowym, w którym wniesiono zabezpieczenie finansowe, dokonuje rozliczenia tego zabezpieczenia.</a:t>
            </a: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54</a:t>
            </a:fld>
            <a:endParaRPr lang="pl-PL" dirty="0"/>
          </a:p>
        </p:txBody>
      </p:sp>
    </p:spTree>
    <p:extLst>
      <p:ext uri="{BB962C8B-B14F-4D97-AF65-F5344CB8AC3E}">
        <p14:creationId xmlns:p14="http://schemas.microsoft.com/office/powerpoint/2010/main" val="279317979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Obowiązki przedsiębiorcy</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Obowiązek zawarcia umowy z prowadzącym zakład przetwarzania</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Wprowadzający sprzęt jest obowiązany do zawarcia umowy w formie pisemnej pod rygorem nieważności z prowadzącym zakład przetwarzania, który prowadzi demontaż oraz przygotowanie do ponownego użycia zużytego sprzętu, który powstał ze sprzętu należącego do grupy sprzętu, do której należy sprzęt wprowadzony do obrotu przez wprowadzającego sprzęt</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55</a:t>
            </a:fld>
            <a:endParaRPr lang="pl-PL" dirty="0"/>
          </a:p>
        </p:txBody>
      </p:sp>
    </p:spTree>
    <p:extLst>
      <p:ext uri="{BB962C8B-B14F-4D97-AF65-F5344CB8AC3E}">
        <p14:creationId xmlns:p14="http://schemas.microsoft.com/office/powerpoint/2010/main" val="1588143630"/>
      </p:ext>
    </p:extLst>
  </p:cSld>
  <p:clrMapOvr>
    <a:masterClrMapping/>
  </p:clrMapOvr>
  <p:transition spd="slow">
    <p:push/>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Obowiązki przedsiębiorcy</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Opłata produktowa</a:t>
            </a:r>
            <a:r>
              <a:rPr lang="pl-PL" sz="2000" dirty="0">
                <a:latin typeface="Arial" panose="020B0604020202020204" pitchFamily="34" charset="0"/>
                <a:cs typeface="Arial" panose="020B0604020202020204" pitchFamily="34" charset="0"/>
              </a:rPr>
              <a:t>:</a:t>
            </a:r>
          </a:p>
          <a:p>
            <a:pPr marL="0" indent="0">
              <a:buNone/>
            </a:pPr>
            <a:r>
              <a:rPr lang="pl-PL" sz="2000" dirty="0">
                <a:latin typeface="Arial" panose="020B0604020202020204" pitchFamily="34" charset="0"/>
                <a:cs typeface="Arial" panose="020B0604020202020204" pitchFamily="34" charset="0"/>
              </a:rPr>
              <a:t>Wprowadzający sprzęt, który nie wykonał obowiązku osiągnięcia minimalnego rocznego poziomu zbierania zużytego sprzętu, poziomu odzysku lub poziomu przygotowania do ponownego użycia i recyklingu zużytego sprzętu, rozlicza się na koniec roku kalendarzowego i jest obowiązany do wniesienia opłaty produktowej, obliczanej oddzielnie dla każdej grupy sprzętu, w przypadku nieosiągnięcia wymaganego poziomu:</a:t>
            </a:r>
          </a:p>
          <a:p>
            <a:r>
              <a:rPr lang="pl-PL" sz="2000" dirty="0">
                <a:latin typeface="Arial" panose="020B0604020202020204" pitchFamily="34" charset="0"/>
                <a:cs typeface="Arial" panose="020B0604020202020204" pitchFamily="34" charset="0"/>
              </a:rPr>
              <a:t>zbierania;</a:t>
            </a:r>
          </a:p>
          <a:p>
            <a:r>
              <a:rPr lang="pl-PL" sz="2000" dirty="0">
                <a:latin typeface="Arial" panose="020B0604020202020204" pitchFamily="34" charset="0"/>
                <a:cs typeface="Arial" panose="020B0604020202020204" pitchFamily="34" charset="0"/>
              </a:rPr>
              <a:t>odzysku;</a:t>
            </a:r>
          </a:p>
          <a:p>
            <a:r>
              <a:rPr lang="pl-PL" sz="2000" dirty="0">
                <a:latin typeface="Arial" panose="020B0604020202020204" pitchFamily="34" charset="0"/>
                <a:cs typeface="Arial" panose="020B0604020202020204" pitchFamily="34" charset="0"/>
              </a:rPr>
              <a:t>przygotowania do ponownego użycia i recyklingu.</a:t>
            </a: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Jeżeli przedsiębiorca wnosił zabezpieczenie finansowe i należna opłata produktowa za nieosiągnięcie wymaganego minimalnego rocznego poziomu zbierania zużytego sprzętu, poziomu odzysku oraz poziomu przygotowania do ponownego użycia i recyklingu zużytego sprzętu jest wyższa niż to zabezpieczenie, wprowadzający sprzęt jest obowiązany do wniesienia </a:t>
            </a:r>
            <a:r>
              <a:rPr lang="pl-PL" sz="2000" b="1" dirty="0">
                <a:latin typeface="Arial" panose="020B0604020202020204" pitchFamily="34" charset="0"/>
                <a:cs typeface="Arial" panose="020B0604020202020204" pitchFamily="34" charset="0"/>
              </a:rPr>
              <a:t>różnicy </a:t>
            </a:r>
            <a:r>
              <a:rPr lang="pl-PL" sz="2000" dirty="0">
                <a:latin typeface="Arial" panose="020B0604020202020204" pitchFamily="34" charset="0"/>
                <a:cs typeface="Arial" panose="020B0604020202020204" pitchFamily="34" charset="0"/>
              </a:rPr>
              <a:t>pomiędzy należną </a:t>
            </a:r>
            <a:r>
              <a:rPr lang="pl-PL" sz="2000" b="1" dirty="0">
                <a:latin typeface="Arial" panose="020B0604020202020204" pitchFamily="34" charset="0"/>
                <a:cs typeface="Arial" panose="020B0604020202020204" pitchFamily="34" charset="0"/>
              </a:rPr>
              <a:t>opłatą produktową a zabezpieczeniem finansowym.</a:t>
            </a: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56</a:t>
            </a:fld>
            <a:endParaRPr lang="pl-PL" dirty="0"/>
          </a:p>
        </p:txBody>
      </p:sp>
    </p:spTree>
    <p:extLst>
      <p:ext uri="{BB962C8B-B14F-4D97-AF65-F5344CB8AC3E}">
        <p14:creationId xmlns:p14="http://schemas.microsoft.com/office/powerpoint/2010/main" val="313139369"/>
      </p:ext>
    </p:extLst>
  </p:cSld>
  <p:clrMapOvr>
    <a:masterClrMapping/>
  </p:clrMapOvr>
  <p:transition spd="slow">
    <p:push/>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Obowiązki przedsiębiorcy</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Opłata produktowa</a:t>
            </a:r>
            <a:r>
              <a:rPr lang="pl-PL" sz="2000" dirty="0">
                <a:latin typeface="Arial" panose="020B0604020202020204" pitchFamily="34" charset="0"/>
                <a:cs typeface="Arial" panose="020B0604020202020204" pitchFamily="34" charset="0"/>
              </a:rPr>
              <a:t>:</a:t>
            </a:r>
          </a:p>
          <a:p>
            <a:pPr marL="0" indent="0">
              <a:buNone/>
            </a:pPr>
            <a:r>
              <a:rPr lang="pl-PL" sz="2000" dirty="0">
                <a:latin typeface="Arial" panose="020B0604020202020204" pitchFamily="34" charset="0"/>
                <a:cs typeface="Arial" panose="020B0604020202020204" pitchFamily="34" charset="0"/>
              </a:rPr>
              <a:t>Należną opłatę produktową oblicza się jako iloczyn stawki opłaty produktowej i różnicy pomiędzy odpowiednio wymaganym a osiągniętym minimalnym rocznym poziomem zbierania zużytego sprzętu, poziomem odzysku oraz poziomem przygotowania do ponownego użycia i recyklingu zużytego sprzętu.</a:t>
            </a:r>
          </a:p>
          <a:p>
            <a:endParaRPr lang="pl-PL" sz="2000" dirty="0">
              <a:latin typeface="Arial" panose="020B0604020202020204" pitchFamily="34" charset="0"/>
              <a:cs typeface="Arial" panose="020B0604020202020204" pitchFamily="34" charset="0"/>
            </a:endParaRPr>
          </a:p>
          <a:p>
            <a:pPr marL="0" indent="0">
              <a:buNone/>
            </a:pPr>
            <a:r>
              <a:rPr lang="pl-PL" sz="2000" b="1" dirty="0">
                <a:latin typeface="Arial" panose="020B0604020202020204" pitchFamily="34" charset="0"/>
                <a:cs typeface="Arial" panose="020B0604020202020204" pitchFamily="34" charset="0"/>
              </a:rPr>
              <a:t>Opłata produktowa</a:t>
            </a:r>
            <a:r>
              <a:rPr lang="pl-PL" sz="2000" dirty="0">
                <a:latin typeface="Arial" panose="020B0604020202020204" pitchFamily="34" charset="0"/>
                <a:cs typeface="Arial" panose="020B0604020202020204" pitchFamily="34" charset="0"/>
              </a:rPr>
              <a:t> wnoszona jest bez wezwania, na odrębny rachunek bankowy właściwego urzędu marszałkowskiego w terminie </a:t>
            </a:r>
            <a:r>
              <a:rPr lang="pl-PL" sz="2000" b="1" dirty="0">
                <a:latin typeface="Arial" panose="020B0604020202020204" pitchFamily="34" charset="0"/>
                <a:cs typeface="Arial" panose="020B0604020202020204" pitchFamily="34" charset="0"/>
              </a:rPr>
              <a:t>do dnia 15 marca roku następującego po roku kalendarzowym, którego opłata dotyczy</a:t>
            </a:r>
            <a:r>
              <a:rPr lang="pl-PL" sz="2000" dirty="0">
                <a:latin typeface="Arial" panose="020B0604020202020204" pitchFamily="34" charset="0"/>
                <a:cs typeface="Arial" panose="020B0604020202020204" pitchFamily="34" charset="0"/>
              </a:rPr>
              <a:t>. W przypadku gdy wysokość opłaty produktowej za daną grupę sprzętu</a:t>
            </a:r>
            <a:r>
              <a:rPr lang="pl-PL" sz="2000" b="1" dirty="0">
                <a:latin typeface="Arial" panose="020B0604020202020204" pitchFamily="34" charset="0"/>
                <a:cs typeface="Arial" panose="020B0604020202020204" pitchFamily="34" charset="0"/>
              </a:rPr>
              <a:t> nie przekracza 50 zł, opłaty produktowej nie wnosi się.</a:t>
            </a:r>
            <a:endParaRPr lang="pl-PL" sz="2000" dirty="0">
              <a:latin typeface="Arial" panose="020B0604020202020204" pitchFamily="34" charset="0"/>
              <a:cs typeface="Arial" panose="020B0604020202020204" pitchFamily="34" charset="0"/>
            </a:endParaRPr>
          </a:p>
          <a:p>
            <a:pPr marL="0" indent="0" algn="ctr">
              <a:buNone/>
            </a:pPr>
            <a:r>
              <a:rPr lang="pl-PL" sz="2000" b="1" dirty="0">
                <a:solidFill>
                  <a:srgbClr val="FF0000"/>
                </a:solidFill>
                <a:latin typeface="Arial" panose="020B0604020202020204" pitchFamily="34" charset="0"/>
                <a:cs typeface="Arial" panose="020B0604020202020204" pitchFamily="34" charset="0"/>
              </a:rPr>
              <a:t>PKO BP 45 1020 1811 0000 0002 0312 4617</a:t>
            </a:r>
            <a:endParaRPr lang="pl-PL" sz="2000" dirty="0">
              <a:solidFill>
                <a:srgbClr val="FF0000"/>
              </a:solidFill>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57</a:t>
            </a:fld>
            <a:endParaRPr lang="pl-PL" dirty="0"/>
          </a:p>
        </p:txBody>
      </p:sp>
    </p:spTree>
    <p:extLst>
      <p:ext uri="{BB962C8B-B14F-4D97-AF65-F5344CB8AC3E}">
        <p14:creationId xmlns:p14="http://schemas.microsoft.com/office/powerpoint/2010/main" val="35141336"/>
      </p:ext>
    </p:extLst>
  </p:cSld>
  <p:clrMapOvr>
    <a:masterClrMapping/>
  </p:clrMapOvr>
  <p:transition spd="slow">
    <p:push/>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a:bodyPr>
          <a:lstStyle/>
          <a:p>
            <a:pPr algn="ctr"/>
            <a:r>
              <a:rPr lang="pl-PL" dirty="0"/>
              <a:t>Obowiązki przedsiębiorcy</a:t>
            </a:r>
          </a:p>
        </p:txBody>
      </p:sp>
      <p:sp>
        <p:nvSpPr>
          <p:cNvPr id="3" name="Symbol zastępczy zawartości 2"/>
          <p:cNvSpPr>
            <a:spLocks noGrp="1"/>
          </p:cNvSpPr>
          <p:nvPr>
            <p:ph idx="1"/>
          </p:nvPr>
        </p:nvSpPr>
        <p:spPr>
          <a:xfrm>
            <a:off x="208383" y="836713"/>
            <a:ext cx="11792273" cy="5656162"/>
          </a:xfrm>
        </p:spPr>
        <p:txBody>
          <a:bodyPr>
            <a:noAutofit/>
          </a:bodyPr>
          <a:lstStyle/>
          <a:p>
            <a:pPr marL="0" indent="0">
              <a:lnSpc>
                <a:spcPct val="114000"/>
              </a:lnSpc>
              <a:spcBef>
                <a:spcPts val="600"/>
              </a:spcBef>
              <a:spcAft>
                <a:spcPts val="1200"/>
              </a:spcAft>
              <a:buNone/>
            </a:pPr>
            <a:r>
              <a:rPr lang="pl-PL" sz="2000" b="1" dirty="0">
                <a:latin typeface="Arial" panose="020B0604020202020204" pitchFamily="34" charset="0"/>
                <a:cs typeface="Arial" panose="020B0604020202020204" pitchFamily="34" charset="0"/>
              </a:rPr>
              <a:t>Opłata na publiczne kampanie edukacyjne</a:t>
            </a:r>
            <a:r>
              <a:rPr lang="pl-PL" sz="2000" dirty="0">
                <a:latin typeface="Arial" panose="020B0604020202020204" pitchFamily="34" charset="0"/>
                <a:cs typeface="Arial" panose="020B0604020202020204" pitchFamily="34" charset="0"/>
              </a:rPr>
              <a:t>:</a:t>
            </a:r>
          </a:p>
          <a:p>
            <a:pPr marL="0" indent="0">
              <a:buNone/>
            </a:pPr>
            <a:r>
              <a:rPr lang="pl-PL" sz="2000" dirty="0">
                <a:latin typeface="Arial" panose="020B0604020202020204" pitchFamily="34" charset="0"/>
                <a:cs typeface="Arial" panose="020B0604020202020204" pitchFamily="34" charset="0"/>
              </a:rPr>
              <a:t>Wprowadzający sprzęt jest zobowiązany prowadzić publiczne kampanie edukacyjne albo samodzielnie albo za pośrednictwem organizacji odzysku sprzętu elektrycznego i elektronicznego.</a:t>
            </a:r>
          </a:p>
          <a:p>
            <a:pPr marL="0" indent="0">
              <a:buNone/>
            </a:pPr>
            <a:r>
              <a:rPr lang="pl-PL" sz="2000" dirty="0">
                <a:latin typeface="Arial" panose="020B0604020202020204" pitchFamily="34" charset="0"/>
                <a:cs typeface="Arial" panose="020B0604020202020204" pitchFamily="34" charset="0"/>
              </a:rPr>
              <a:t>Wprowadzający sprzęt realizuje samodzielnie obowiązek prowadzenia publicznych kampanii edukacyjnych poprzez: przeznaczenie na publiczne kampanie edukacyjne lub wniesienie na odrębny rachunek bankowy właściwego urzędu marszałkowskiego łącznie co najmniej 0,1% przychodów netto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z tytułu wprowadzania do obrotu sprzętu osiągniętych w poprzednim roku kalendarzowym, </a:t>
            </a:r>
            <a:br>
              <a:rPr lang="pl-PL" sz="2000" dirty="0">
                <a:latin typeface="Arial" panose="020B0604020202020204" pitchFamily="34" charset="0"/>
                <a:cs typeface="Arial" panose="020B0604020202020204" pitchFamily="34" charset="0"/>
              </a:rPr>
            </a:br>
            <a:r>
              <a:rPr lang="pl-PL" sz="2000" dirty="0">
                <a:latin typeface="Arial" panose="020B0604020202020204" pitchFamily="34" charset="0"/>
                <a:cs typeface="Arial" panose="020B0604020202020204" pitchFamily="34" charset="0"/>
              </a:rPr>
              <a:t>a w przypadku rozpoczęcia działalności w danym roku w odniesieniu do przychodów netto z tytułu wprowadzania do obrotu sprzętu osiągniętych w tym roku kalendarzowym.</a:t>
            </a: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Termin płatności do 31 stycznia za rok poprzedni – dla wprowadzających sprzęt.</a:t>
            </a:r>
          </a:p>
          <a:p>
            <a:pPr marL="0" indent="0">
              <a:buNone/>
            </a:pPr>
            <a:r>
              <a:rPr lang="pl-PL" sz="2000" dirty="0">
                <a:latin typeface="Arial" panose="020B0604020202020204" pitchFamily="34" charset="0"/>
                <a:cs typeface="Arial" panose="020B0604020202020204" pitchFamily="34" charset="0"/>
              </a:rPr>
              <a:t>Termin płatności do 15 lutego za rok poprzedni – dla organizacji odzysku.</a:t>
            </a: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Rachunek Urzędu Marszałkowskiego, na który należy uiścić opłatę z tytułu kampanii edukacyjnych</a:t>
            </a:r>
          </a:p>
          <a:p>
            <a:pPr marL="0" indent="0" algn="ctr">
              <a:buNone/>
            </a:pPr>
            <a:r>
              <a:rPr lang="pl-PL" sz="2000" b="1" dirty="0">
                <a:solidFill>
                  <a:srgbClr val="FF0000"/>
                </a:solidFill>
                <a:latin typeface="Arial" panose="020B0604020202020204" pitchFamily="34" charset="0"/>
                <a:cs typeface="Arial" panose="020B0604020202020204" pitchFamily="34" charset="0"/>
              </a:rPr>
              <a:t>PKO BP 45 1020 1811 0000 0002 0312 4617</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58</a:t>
            </a:fld>
            <a:endParaRPr lang="pl-PL" dirty="0"/>
          </a:p>
        </p:txBody>
      </p:sp>
    </p:spTree>
    <p:extLst>
      <p:ext uri="{BB962C8B-B14F-4D97-AF65-F5344CB8AC3E}">
        <p14:creationId xmlns:p14="http://schemas.microsoft.com/office/powerpoint/2010/main" val="2343143376"/>
      </p:ext>
    </p:extLst>
  </p:cSld>
  <p:clrMapOvr>
    <a:masterClrMapping/>
  </p:clrMapOvr>
  <p:transition spd="slow">
    <p:push/>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528047" y="148467"/>
            <a:ext cx="5455569" cy="688246"/>
          </a:xfrm>
        </p:spPr>
        <p:txBody>
          <a:bodyPr>
            <a:normAutofit fontScale="90000"/>
          </a:bodyPr>
          <a:lstStyle/>
          <a:p>
            <a:pPr algn="ctr"/>
            <a:br>
              <a:rPr lang="pl-PL" dirty="0"/>
            </a:br>
            <a:r>
              <a:rPr lang="pl-PL" dirty="0"/>
              <a:t>Pomoc de </a:t>
            </a:r>
            <a:r>
              <a:rPr lang="pl-PL" dirty="0" err="1"/>
              <a:t>minimis</a:t>
            </a:r>
            <a:br>
              <a:rPr lang="pl-PL" dirty="0"/>
            </a:br>
            <a:endParaRPr lang="pl-PL" dirty="0"/>
          </a:p>
        </p:txBody>
      </p:sp>
      <p:sp>
        <p:nvSpPr>
          <p:cNvPr id="3" name="Symbol zastępczy zawartości 2"/>
          <p:cNvSpPr>
            <a:spLocks noGrp="1"/>
          </p:cNvSpPr>
          <p:nvPr>
            <p:ph idx="1"/>
          </p:nvPr>
        </p:nvSpPr>
        <p:spPr>
          <a:xfrm>
            <a:off x="208383" y="836713"/>
            <a:ext cx="11792273" cy="5656162"/>
          </a:xfrm>
        </p:spPr>
        <p:txBody>
          <a:bodyPr>
            <a:noAutofit/>
          </a:bodyPr>
          <a:lstStyle/>
          <a:p>
            <a:pPr marL="0" indent="0">
              <a:buNone/>
            </a:pPr>
            <a:r>
              <a:rPr lang="pl-PL" sz="2000" b="1" dirty="0"/>
              <a:t>Z wnoszenia opłaty produktowej zwolnieni są wprowadzający sprzęt, którzy wprowadzają do obrotu:</a:t>
            </a:r>
            <a:endParaRPr lang="pl-PL" sz="2000" dirty="0"/>
          </a:p>
          <a:p>
            <a:r>
              <a:rPr lang="pl-PL" sz="2000" dirty="0"/>
              <a:t>małogabarytowy sprzęt, którego żaden z zewnętrznych wymiarów nie przekracza 50 cm, o łącznej średniorocznej masie sprzętu nieprzekraczającej 100 kg,</a:t>
            </a:r>
          </a:p>
          <a:p>
            <a:r>
              <a:rPr lang="pl-PL" sz="2000" dirty="0"/>
              <a:t>wielkogabarytowy sprzęt, którego którykolwiek z zewnętrznych wymiarów przekracza 50 cm, o łącznej średniorocznej masie sprzętu nieprzekraczającej 1000 kg.</a:t>
            </a:r>
          </a:p>
          <a:p>
            <a:pPr marL="0" indent="0">
              <a:lnSpc>
                <a:spcPct val="114000"/>
              </a:lnSpc>
              <a:spcBef>
                <a:spcPts val="600"/>
              </a:spcBef>
              <a:spcAft>
                <a:spcPts val="1200"/>
              </a:spcAft>
              <a:buNone/>
            </a:pPr>
            <a:endParaRPr lang="pl-PL" sz="2000" b="1"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r>
              <a:rPr lang="pl-PL" sz="2000" b="1" dirty="0"/>
              <a:t>Wprowadzający sprzęt jest zwolniony z obowiązku prowadzenia publicznej kampanii edukacyjnej,</a:t>
            </a:r>
            <a:r>
              <a:rPr lang="pl-PL" sz="2000" dirty="0"/>
              <a:t> jeżeli wysokość środków przeznaczanych na kampanie edukacyjne</a:t>
            </a:r>
            <a:r>
              <a:rPr lang="pl-PL" sz="2000" b="1" dirty="0"/>
              <a:t> nie przekracza 100 zł w danym roku kalendarzowym. </a:t>
            </a:r>
            <a:r>
              <a:rPr lang="pl-PL" sz="2000" dirty="0"/>
              <a:t>Zwolnienie ma zastosowanie pod warunkiem, że wprowadzający sprzęt złoży marszałkowi województwa, </a:t>
            </a:r>
            <a:r>
              <a:rPr lang="pl-PL" sz="2000" b="1" dirty="0"/>
              <a:t>w terminie do 31 stycznia każdego roku.</a:t>
            </a:r>
            <a:endParaRPr lang="pl-PL" sz="2000" dirty="0"/>
          </a:p>
          <a:p>
            <a:pPr marL="0" indent="0">
              <a:lnSpc>
                <a:spcPct val="114000"/>
              </a:lnSpc>
              <a:spcBef>
                <a:spcPts val="600"/>
              </a:spcBef>
              <a:spcAft>
                <a:spcPts val="1200"/>
              </a:spcAft>
              <a:buNone/>
            </a:pPr>
            <a:endParaRPr lang="pl-PL" sz="2000" b="1"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a:p>
            <a:pPr marL="0" indent="0">
              <a:lnSpc>
                <a:spcPct val="114000"/>
              </a:lnSpc>
              <a:spcBef>
                <a:spcPts val="600"/>
              </a:spcBef>
              <a:spcAft>
                <a:spcPts val="1200"/>
              </a:spcAft>
              <a:buNone/>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59</a:t>
            </a:fld>
            <a:endParaRPr lang="pl-PL" dirty="0"/>
          </a:p>
        </p:txBody>
      </p:sp>
    </p:spTree>
    <p:extLst>
      <p:ext uri="{BB962C8B-B14F-4D97-AF65-F5344CB8AC3E}">
        <p14:creationId xmlns:p14="http://schemas.microsoft.com/office/powerpoint/2010/main" val="2468600716"/>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4"/>
            <a:ext cx="11792273" cy="5656162"/>
          </a:xfrm>
        </p:spPr>
        <p:txBody>
          <a:bodyPr>
            <a:noAutofit/>
          </a:bodyPr>
          <a:lstStyle/>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b="1" dirty="0">
                <a:latin typeface="Arial" panose="020B0604020202020204" pitchFamily="34" charset="0"/>
                <a:cs typeface="Arial" panose="020B0604020202020204" pitchFamily="34" charset="0"/>
              </a:rPr>
              <a:t>V. Obowiązki</a:t>
            </a:r>
            <a:r>
              <a:rPr lang="pl-PL" sz="2000" dirty="0">
                <a:latin typeface="Arial" panose="020B0604020202020204" pitchFamily="34" charset="0"/>
                <a:cs typeface="Arial" panose="020B0604020202020204" pitchFamily="34" charset="0"/>
              </a:rPr>
              <a:t>:</a:t>
            </a:r>
          </a:p>
          <a:p>
            <a:pPr>
              <a:lnSpc>
                <a:spcPct val="114000"/>
              </a:lnSpc>
              <a:spcBef>
                <a:spcPts val="600"/>
              </a:spcBef>
              <a:spcAft>
                <a:spcPts val="1200"/>
              </a:spcAft>
            </a:pPr>
            <a:r>
              <a:rPr lang="pl-PL" sz="2000" b="1" dirty="0">
                <a:latin typeface="Arial" panose="020B0604020202020204" pitchFamily="34" charset="0"/>
                <a:cs typeface="Arial" panose="020B0604020202020204" pitchFamily="34" charset="0"/>
              </a:rPr>
              <a:t>Wpis do BDO</a:t>
            </a:r>
          </a:p>
          <a:p>
            <a:pPr>
              <a:lnSpc>
                <a:spcPct val="114000"/>
              </a:lnSpc>
              <a:spcBef>
                <a:spcPts val="600"/>
              </a:spcBef>
              <a:spcAft>
                <a:spcPts val="1200"/>
              </a:spcAft>
            </a:pPr>
            <a:r>
              <a:rPr lang="pl-PL" sz="2000" b="1" dirty="0">
                <a:latin typeface="Arial" panose="020B0604020202020204" pitchFamily="34" charset="0"/>
                <a:cs typeface="Arial" panose="020B0604020202020204" pitchFamily="34" charset="0"/>
              </a:rPr>
              <a:t>Pobranie opłaty recyklingowej – od 0,20zł do 1,00zł</a:t>
            </a:r>
          </a:p>
          <a:p>
            <a:pPr>
              <a:lnSpc>
                <a:spcPct val="114000"/>
              </a:lnSpc>
              <a:spcBef>
                <a:spcPts val="600"/>
              </a:spcBef>
              <a:spcAft>
                <a:spcPts val="1200"/>
              </a:spcAft>
            </a:pPr>
            <a:r>
              <a:rPr lang="pl-PL" sz="2000" b="1" dirty="0">
                <a:latin typeface="Arial" panose="020B0604020202020204" pitchFamily="34" charset="0"/>
                <a:cs typeface="Arial" panose="020B0604020202020204" pitchFamily="34" charset="0"/>
              </a:rPr>
              <a:t>Wniesienie opłaty do Urzędu Marszałkowskiego – 0,20zł za torbę</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Opłatę pobraną w roku 2019 wnosi się </a:t>
            </a:r>
            <a:r>
              <a:rPr lang="pl-PL" sz="2000" b="1" dirty="0">
                <a:latin typeface="Arial" panose="020B0604020202020204" pitchFamily="34" charset="0"/>
                <a:cs typeface="Arial" panose="020B0604020202020204" pitchFamily="34" charset="0"/>
              </a:rPr>
              <a:t>jednorazowo</a:t>
            </a:r>
            <a:r>
              <a:rPr lang="pl-PL" sz="2000" dirty="0">
                <a:latin typeface="Arial" panose="020B0604020202020204" pitchFamily="34" charset="0"/>
                <a:cs typeface="Arial" panose="020B0604020202020204" pitchFamily="34" charset="0"/>
              </a:rPr>
              <a:t> - do 15 marca 2020 r.</a:t>
            </a:r>
          </a:p>
          <a:p>
            <a:pPr marL="0" indent="0">
              <a:lnSpc>
                <a:spcPct val="114000"/>
              </a:lnSpc>
              <a:spcBef>
                <a:spcPts val="600"/>
              </a:spcBef>
              <a:spcAft>
                <a:spcPts val="1200"/>
              </a:spcAft>
              <a:buNone/>
            </a:pPr>
            <a:r>
              <a:rPr lang="pl-PL" sz="2000" dirty="0">
                <a:latin typeface="Arial" panose="020B0604020202020204" pitchFamily="34" charset="0"/>
                <a:cs typeface="Arial" panose="020B0604020202020204" pitchFamily="34" charset="0"/>
              </a:rPr>
              <a:t>Począwszy od roku 2020 opłaty wnosi się </a:t>
            </a:r>
            <a:r>
              <a:rPr lang="pl-PL" sz="2000" b="1" dirty="0">
                <a:latin typeface="Arial" panose="020B0604020202020204" pitchFamily="34" charset="0"/>
                <a:cs typeface="Arial" panose="020B0604020202020204" pitchFamily="34" charset="0"/>
              </a:rPr>
              <a:t>kwartalnie</a:t>
            </a:r>
            <a:r>
              <a:rPr lang="pl-PL" sz="2000" dirty="0">
                <a:latin typeface="Arial" panose="020B0604020202020204" pitchFamily="34" charset="0"/>
                <a:cs typeface="Arial" panose="020B0604020202020204" pitchFamily="34" charset="0"/>
              </a:rPr>
              <a:t> do 15 dnia miesiąca, następującego po zakończeniu kwartału, w którym pobrano opłatę, tj.:</a:t>
            </a:r>
          </a:p>
          <a:p>
            <a:pPr>
              <a:lnSpc>
                <a:spcPct val="114000"/>
              </a:lnSpc>
              <a:spcBef>
                <a:spcPts val="0"/>
              </a:spcBef>
              <a:buFont typeface="Wingdings" panose="05000000000000000000" pitchFamily="2" charset="2"/>
              <a:buChar char="§"/>
            </a:pPr>
            <a:r>
              <a:rPr lang="pl-PL" sz="2000" dirty="0">
                <a:latin typeface="Arial" panose="020B0604020202020204" pitchFamily="34" charset="0"/>
                <a:cs typeface="Arial" panose="020B0604020202020204" pitchFamily="34" charset="0"/>
              </a:rPr>
              <a:t>za I kw. do 15 kwietnia,</a:t>
            </a:r>
          </a:p>
          <a:p>
            <a:pPr>
              <a:lnSpc>
                <a:spcPct val="114000"/>
              </a:lnSpc>
              <a:spcBef>
                <a:spcPts val="0"/>
              </a:spcBef>
              <a:buFont typeface="Wingdings" panose="05000000000000000000" pitchFamily="2" charset="2"/>
              <a:buChar char="§"/>
            </a:pPr>
            <a:r>
              <a:rPr lang="pl-PL" sz="2000" dirty="0">
                <a:latin typeface="Arial" panose="020B0604020202020204" pitchFamily="34" charset="0"/>
                <a:cs typeface="Arial" panose="020B0604020202020204" pitchFamily="34" charset="0"/>
              </a:rPr>
              <a:t>za II kw. do 15 lipca,</a:t>
            </a:r>
          </a:p>
          <a:p>
            <a:pPr>
              <a:lnSpc>
                <a:spcPct val="114000"/>
              </a:lnSpc>
              <a:spcBef>
                <a:spcPts val="0"/>
              </a:spcBef>
              <a:buFont typeface="Wingdings" panose="05000000000000000000" pitchFamily="2" charset="2"/>
              <a:buChar char="§"/>
            </a:pPr>
            <a:r>
              <a:rPr lang="pl-PL" sz="2000" dirty="0">
                <a:latin typeface="Arial" panose="020B0604020202020204" pitchFamily="34" charset="0"/>
                <a:cs typeface="Arial" panose="020B0604020202020204" pitchFamily="34" charset="0"/>
              </a:rPr>
              <a:t>za III kw. do 15 października,</a:t>
            </a:r>
          </a:p>
          <a:p>
            <a:pPr>
              <a:lnSpc>
                <a:spcPct val="114000"/>
              </a:lnSpc>
              <a:spcBef>
                <a:spcPts val="0"/>
              </a:spcBef>
              <a:buFont typeface="Wingdings" panose="05000000000000000000" pitchFamily="2" charset="2"/>
              <a:buChar char="§"/>
            </a:pPr>
            <a:r>
              <a:rPr lang="pl-PL" sz="2000" dirty="0">
                <a:latin typeface="Arial" panose="020B0604020202020204" pitchFamily="34" charset="0"/>
                <a:cs typeface="Arial" panose="020B0604020202020204" pitchFamily="34" charset="0"/>
              </a:rPr>
              <a:t>za IV kw. do 15 stycznia roku następnego.</a:t>
            </a: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6</a:t>
            </a:fld>
            <a:endParaRPr lang="pl-PL" dirty="0"/>
          </a:p>
        </p:txBody>
      </p:sp>
      <p:sp>
        <p:nvSpPr>
          <p:cNvPr id="7" name="Tytuł 1"/>
          <p:cNvSpPr>
            <a:spLocks noGrp="1"/>
          </p:cNvSpPr>
          <p:nvPr>
            <p:ph type="title"/>
          </p:nvPr>
        </p:nvSpPr>
        <p:spPr>
          <a:xfrm>
            <a:off x="6888088" y="148467"/>
            <a:ext cx="4825752" cy="688246"/>
          </a:xfrm>
        </p:spPr>
        <p:txBody>
          <a:bodyPr>
            <a:normAutofit/>
          </a:bodyPr>
          <a:lstStyle/>
          <a:p>
            <a:r>
              <a:rPr lang="pl-PL" dirty="0"/>
              <a:t>			Obowiązki</a:t>
            </a:r>
            <a:endParaRPr lang="pl-PL"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874472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a:xfrm>
            <a:off x="1559496" y="2492896"/>
            <a:ext cx="9144000" cy="2849028"/>
          </a:xfrm>
        </p:spPr>
        <p:txBody>
          <a:bodyPr>
            <a:normAutofit/>
          </a:bodyPr>
          <a:lstStyle/>
          <a:p>
            <a:r>
              <a:rPr lang="pl-PL" b="1" dirty="0">
                <a:latin typeface="Arial" panose="020B0604020202020204" pitchFamily="34" charset="0"/>
                <a:cs typeface="Arial" panose="020B0604020202020204" pitchFamily="34" charset="0"/>
              </a:rPr>
              <a:t>Dziękujmy za uwagę.</a:t>
            </a:r>
            <a:br>
              <a:rPr lang="pl-PL" b="1" dirty="0">
                <a:latin typeface="Arial" panose="020B0604020202020204" pitchFamily="34" charset="0"/>
                <a:cs typeface="Arial" panose="020B0604020202020204" pitchFamily="34" charset="0"/>
              </a:rPr>
            </a:br>
            <a:br>
              <a:rPr lang="pl-PL" b="1" dirty="0"/>
            </a:br>
            <a:r>
              <a:rPr lang="pl-PL" b="1" dirty="0"/>
              <a:t>W razie pytań proszę o kontakt pod numerem 58 326 84 57</a:t>
            </a:r>
            <a:endParaRPr lang="pl-PL" dirty="0"/>
          </a:p>
        </p:txBody>
      </p:sp>
    </p:spTree>
    <p:extLst>
      <p:ext uri="{BB962C8B-B14F-4D97-AF65-F5344CB8AC3E}">
        <p14:creationId xmlns:p14="http://schemas.microsoft.com/office/powerpoint/2010/main" val="349509075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4"/>
            <a:ext cx="11792273" cy="5656162"/>
          </a:xfrm>
        </p:spPr>
        <p:txBody>
          <a:bodyPr>
            <a:noAutofit/>
          </a:bodyPr>
          <a:lstStyle/>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b="1" dirty="0">
                <a:latin typeface="Arial" panose="020B0604020202020204" pitchFamily="34" charset="0"/>
                <a:cs typeface="Arial" panose="020B0604020202020204" pitchFamily="34" charset="0"/>
              </a:rPr>
              <a:t>Konto do wniesienia opłaty recyklingowej</a:t>
            </a:r>
          </a:p>
          <a:p>
            <a:pPr marL="0" indent="0">
              <a:buNone/>
            </a:pPr>
            <a:endParaRPr lang="pl-PL" sz="2000" b="1" dirty="0">
              <a:latin typeface="Arial" panose="020B0604020202020204" pitchFamily="34" charset="0"/>
              <a:cs typeface="Arial" panose="020B0604020202020204" pitchFamily="34" charset="0"/>
            </a:endParaRPr>
          </a:p>
          <a:p>
            <a:pPr marL="0" indent="0" algn="ctr">
              <a:buNone/>
            </a:pPr>
            <a:r>
              <a:rPr lang="pl-PL" sz="2000" b="1" dirty="0">
                <a:solidFill>
                  <a:srgbClr val="FF0000"/>
                </a:solidFill>
                <a:latin typeface="Arial" panose="020B0604020202020204" pitchFamily="34" charset="0"/>
                <a:cs typeface="Arial" panose="020B0604020202020204" pitchFamily="34" charset="0"/>
              </a:rPr>
              <a:t>68 1020 1811 0000 0402 0340 6956</a:t>
            </a:r>
          </a:p>
          <a:p>
            <a:pPr marL="0" indent="0">
              <a:buNone/>
            </a:pPr>
            <a:endParaRPr lang="pl-PL" sz="2000" b="1" dirty="0">
              <a:latin typeface="Arial" panose="020B0604020202020204" pitchFamily="34" charset="0"/>
              <a:cs typeface="Arial" panose="020B0604020202020204" pitchFamily="34" charset="0"/>
            </a:endParaRPr>
          </a:p>
          <a:p>
            <a:pPr>
              <a:lnSpc>
                <a:spcPct val="114000"/>
              </a:lnSpc>
              <a:spcBef>
                <a:spcPts val="600"/>
              </a:spcBef>
              <a:spcAft>
                <a:spcPts val="1200"/>
              </a:spcAft>
            </a:pPr>
            <a:r>
              <a:rPr lang="pl-PL" sz="2000" b="1" dirty="0">
                <a:latin typeface="Arial" panose="020B0604020202020204" pitchFamily="34" charset="0"/>
                <a:cs typeface="Arial" panose="020B0604020202020204" pitchFamily="34" charset="0"/>
              </a:rPr>
              <a:t>Sprawozdanie</a:t>
            </a:r>
          </a:p>
          <a:p>
            <a:pPr marL="0" indent="0">
              <a:lnSpc>
                <a:spcPct val="100000"/>
              </a:lnSpc>
              <a:spcBef>
                <a:spcPts val="0"/>
              </a:spcBef>
              <a:buNone/>
            </a:pPr>
            <a:r>
              <a:rPr lang="pl-PL" sz="2000" dirty="0">
                <a:latin typeface="Arial" panose="020B0604020202020204" pitchFamily="34" charset="0"/>
                <a:cs typeface="Arial" panose="020B0604020202020204" pitchFamily="34" charset="0"/>
              </a:rPr>
              <a:t>Sprawozdania należy składać do 15 marca, za poprzedni rok kalendarzowy. </a:t>
            </a:r>
          </a:p>
          <a:p>
            <a:pPr>
              <a:lnSpc>
                <a:spcPct val="114000"/>
              </a:lnSpc>
              <a:spcBef>
                <a:spcPts val="600"/>
              </a:spcBef>
              <a:spcAft>
                <a:spcPts val="1200"/>
              </a:spcAft>
            </a:pPr>
            <a:endParaRPr lang="pl-PL" sz="2000" b="1"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7</a:t>
            </a:fld>
            <a:endParaRPr lang="pl-PL" dirty="0"/>
          </a:p>
        </p:txBody>
      </p:sp>
      <p:sp>
        <p:nvSpPr>
          <p:cNvPr id="7" name="Tytuł 1"/>
          <p:cNvSpPr>
            <a:spLocks noGrp="1"/>
          </p:cNvSpPr>
          <p:nvPr>
            <p:ph type="title"/>
          </p:nvPr>
        </p:nvSpPr>
        <p:spPr>
          <a:xfrm>
            <a:off x="6888088" y="148467"/>
            <a:ext cx="4825752" cy="688246"/>
          </a:xfrm>
        </p:spPr>
        <p:txBody>
          <a:bodyPr>
            <a:normAutofit/>
          </a:bodyPr>
          <a:lstStyle/>
          <a:p>
            <a:r>
              <a:rPr lang="pl-PL" dirty="0"/>
              <a:t>			Obowiązki</a:t>
            </a:r>
            <a:endParaRPr lang="pl-PL"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3401106"/>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3" name="Symbol zastępczy zawartości 2"/>
          <p:cNvSpPr>
            <a:spLocks noGrp="1"/>
          </p:cNvSpPr>
          <p:nvPr>
            <p:ph idx="1"/>
          </p:nvPr>
        </p:nvSpPr>
        <p:spPr>
          <a:xfrm>
            <a:off x="208383" y="836714"/>
            <a:ext cx="11792273" cy="5656162"/>
          </a:xfrm>
        </p:spPr>
        <p:txBody>
          <a:bodyPr>
            <a:noAutofit/>
          </a:bodyPr>
          <a:lstStyle/>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endParaRPr lang="pl-PL" sz="2000" b="1" dirty="0">
              <a:latin typeface="Arial" panose="020B0604020202020204" pitchFamily="34" charset="0"/>
              <a:cs typeface="Arial" panose="020B0604020202020204" pitchFamily="34" charset="0"/>
            </a:endParaRPr>
          </a:p>
          <a:p>
            <a:pPr marL="0" indent="0" algn="ctr">
              <a:buNone/>
            </a:pPr>
            <a:r>
              <a:rPr lang="pl-PL" sz="4000" b="1" dirty="0">
                <a:latin typeface="Arial" panose="020B0604020202020204" pitchFamily="34" charset="0"/>
                <a:cs typeface="Arial" panose="020B0604020202020204" pitchFamily="34" charset="0"/>
              </a:rPr>
              <a:t>OPAKOWANIA</a:t>
            </a:r>
            <a:endParaRPr lang="pl-PL" sz="4000" dirty="0">
              <a:latin typeface="Arial" panose="020B0604020202020204" pitchFamily="34" charset="0"/>
              <a:cs typeface="Arial" panose="020B0604020202020204" pitchFamily="34" charset="0"/>
            </a:endParaRPr>
          </a:p>
          <a:p>
            <a:endParaRPr lang="pl-PL" sz="2000" dirty="0">
              <a:latin typeface="Arial" panose="020B0604020202020204" pitchFamily="34" charset="0"/>
              <a:cs typeface="Arial" panose="020B0604020202020204" pitchFamily="34" charset="0"/>
            </a:endParaRP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8</a:t>
            </a:fld>
            <a:endParaRPr lang="pl-PL" dirty="0"/>
          </a:p>
        </p:txBody>
      </p:sp>
    </p:spTree>
    <p:extLst>
      <p:ext uri="{BB962C8B-B14F-4D97-AF65-F5344CB8AC3E}">
        <p14:creationId xmlns:p14="http://schemas.microsoft.com/office/powerpoint/2010/main" val="4075404003"/>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Symbol zastępczy obrazu 13">
            <a:extLst>
              <a:ext uri="{FF2B5EF4-FFF2-40B4-BE49-F238E27FC236}">
                <a16:creationId xmlns:a16="http://schemas.microsoft.com/office/drawing/2014/main" id="{849FB1DC-1751-44DB-8151-16FAEED41CF8}"/>
              </a:ext>
              <a:ext uri="{C183D7F6-B498-43B3-948B-1728B52AA6E4}">
                <adec:decorative xmlns:adec="http://schemas.microsoft.com/office/drawing/2017/decorative" val="1"/>
              </a:ext>
            </a:extLst>
          </p:cNvPr>
          <p:cNvPicPr preferRelativeResize="0">
            <a:picLocks noGrp="1"/>
          </p:cNvPicPr>
          <p:nvPr>
            <p:ph type="pic" sz="quarter" idx="13"/>
          </p:nvPr>
        </p:nvPicPr>
        <p:blipFill>
          <a:blip r:embed="rId3">
            <a:extLst>
              <a:ext uri="{28A0092B-C50C-407E-A947-70E740481C1C}">
                <a14:useLocalDpi xmlns:a14="http://schemas.microsoft.com/office/drawing/2010/main" val="0"/>
              </a:ext>
            </a:extLst>
          </a:blip>
          <a:stretch>
            <a:fillRect/>
          </a:stretch>
        </p:blipFill>
        <p:spPr>
          <a:xfrm>
            <a:off x="208383" y="260349"/>
            <a:ext cx="2499577" cy="457240"/>
          </a:xfrm>
        </p:spPr>
      </p:pic>
      <p:sp>
        <p:nvSpPr>
          <p:cNvPr id="2" name="Tytuł 1"/>
          <p:cNvSpPr>
            <a:spLocks noGrp="1"/>
          </p:cNvSpPr>
          <p:nvPr>
            <p:ph type="title"/>
          </p:nvPr>
        </p:nvSpPr>
        <p:spPr>
          <a:xfrm>
            <a:off x="6888088" y="148467"/>
            <a:ext cx="4825752" cy="688246"/>
          </a:xfrm>
        </p:spPr>
        <p:txBody>
          <a:bodyPr>
            <a:normAutofit/>
          </a:bodyPr>
          <a:lstStyle/>
          <a:p>
            <a:r>
              <a:rPr lang="pl-PL" dirty="0"/>
              <a:t>Podstawa prawna </a:t>
            </a:r>
            <a:endParaRPr lang="pl-PL" sz="2800" b="1"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208383" y="836714"/>
            <a:ext cx="11792273" cy="5656162"/>
          </a:xfrm>
        </p:spPr>
        <p:txBody>
          <a:bodyPr>
            <a:noAutofit/>
          </a:bodyPr>
          <a:lstStyle/>
          <a:p>
            <a:pPr marL="0" indent="0">
              <a:buNone/>
            </a:pPr>
            <a:r>
              <a:rPr lang="pl-PL" sz="2000" b="1" dirty="0">
                <a:latin typeface="Arial" panose="020B0604020202020204" pitchFamily="34" charset="0"/>
                <a:cs typeface="Arial" panose="020B0604020202020204" pitchFamily="34" charset="0"/>
              </a:rPr>
              <a:t>I. Podstawa prawna</a:t>
            </a: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Ustawa z dnia 13 czerwca 2013 r. o gospodarce opakowaniami i odpadami opakowaniowym</a:t>
            </a:r>
          </a:p>
          <a:p>
            <a:pPr marL="0" indent="0">
              <a:buNone/>
            </a:pPr>
            <a:r>
              <a:rPr lang="pl-PL" sz="2000" dirty="0">
                <a:latin typeface="Arial" panose="020B0604020202020204" pitchFamily="34" charset="0"/>
                <a:cs typeface="Arial" panose="020B0604020202020204" pitchFamily="34" charset="0"/>
              </a:rPr>
              <a:t>   (tj. Dz. U. 2023 poz. 160), dalej „ustawa </a:t>
            </a:r>
            <a:r>
              <a:rPr lang="pl-PL" sz="2000" dirty="0" err="1">
                <a:latin typeface="Arial" panose="020B0604020202020204" pitchFamily="34" charset="0"/>
                <a:cs typeface="Arial" panose="020B0604020202020204" pitchFamily="34" charset="0"/>
              </a:rPr>
              <a:t>gooo</a:t>
            </a:r>
            <a:r>
              <a:rPr lang="pl-PL" sz="2000" dirty="0">
                <a:latin typeface="Arial" panose="020B0604020202020204" pitchFamily="34" charset="0"/>
                <a:cs typeface="Arial" panose="020B0604020202020204" pitchFamily="34" charset="0"/>
              </a:rPr>
              <a:t>”;</a:t>
            </a: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b="1" dirty="0">
                <a:latin typeface="Arial" panose="020B0604020202020204" pitchFamily="34" charset="0"/>
                <a:cs typeface="Arial" panose="020B0604020202020204" pitchFamily="34" charset="0"/>
              </a:rPr>
              <a:t>II. Kogo dotyczy</a:t>
            </a:r>
            <a:r>
              <a:rPr lang="pl-PL" sz="2000" dirty="0">
                <a:latin typeface="Arial" panose="020B0604020202020204" pitchFamily="34" charset="0"/>
                <a:cs typeface="Arial" panose="020B0604020202020204" pitchFamily="34" charset="0"/>
              </a:rPr>
              <a:t>:</a:t>
            </a:r>
          </a:p>
          <a:p>
            <a:pPr marL="0" indent="0">
              <a:spcBef>
                <a:spcPts val="0"/>
              </a:spcBef>
              <a:buNone/>
            </a:pPr>
            <a:r>
              <a:rPr lang="pl-PL" sz="2000" dirty="0">
                <a:latin typeface="Arial" panose="020B0604020202020204" pitchFamily="34" charset="0"/>
                <a:cs typeface="Arial" panose="020B0604020202020204" pitchFamily="34" charset="0"/>
              </a:rPr>
              <a:t>1) dokonujących wewnątrzwspólnotowej dostawy produktów w opakowaniach</a:t>
            </a:r>
          </a:p>
          <a:p>
            <a:pPr marL="0" indent="0">
              <a:spcBef>
                <a:spcPts val="0"/>
              </a:spcBef>
              <a:buNone/>
            </a:pPr>
            <a:r>
              <a:rPr lang="pl-PL" sz="2000" dirty="0">
                <a:latin typeface="Arial" panose="020B0604020202020204" pitchFamily="34" charset="0"/>
                <a:cs typeface="Arial" panose="020B0604020202020204" pitchFamily="34" charset="0"/>
              </a:rPr>
              <a:t>2) dystrybuujących produkty w opakowaniach;</a:t>
            </a:r>
          </a:p>
          <a:p>
            <a:pPr marL="0" indent="0">
              <a:spcBef>
                <a:spcPts val="0"/>
              </a:spcBef>
              <a:buNone/>
            </a:pPr>
            <a:r>
              <a:rPr lang="pl-PL" sz="2000" dirty="0">
                <a:latin typeface="Arial" panose="020B0604020202020204" pitchFamily="34" charset="0"/>
                <a:cs typeface="Arial" panose="020B0604020202020204" pitchFamily="34" charset="0"/>
              </a:rPr>
              <a:t>3) eksportujących:</a:t>
            </a:r>
          </a:p>
          <a:p>
            <a:pPr marL="0" indent="0">
              <a:spcBef>
                <a:spcPts val="0"/>
              </a:spcBef>
              <a:buNone/>
            </a:pPr>
            <a:r>
              <a:rPr lang="pl-PL" sz="2000" dirty="0">
                <a:latin typeface="Arial" panose="020B0604020202020204" pitchFamily="34" charset="0"/>
                <a:cs typeface="Arial" panose="020B0604020202020204" pitchFamily="34" charset="0"/>
              </a:rPr>
              <a:t>    a) opakowania,</a:t>
            </a:r>
          </a:p>
          <a:p>
            <a:pPr marL="0" indent="0">
              <a:spcBef>
                <a:spcPts val="0"/>
              </a:spcBef>
              <a:buNone/>
            </a:pPr>
            <a:r>
              <a:rPr lang="pl-PL" sz="2000" dirty="0">
                <a:latin typeface="Arial" panose="020B0604020202020204" pitchFamily="34" charset="0"/>
                <a:cs typeface="Arial" panose="020B0604020202020204" pitchFamily="34" charset="0"/>
              </a:rPr>
              <a:t>    b) produkty w opakowaniach;</a:t>
            </a:r>
          </a:p>
          <a:p>
            <a:pPr marL="0" indent="0">
              <a:spcBef>
                <a:spcPts val="0"/>
              </a:spcBef>
              <a:buNone/>
            </a:pPr>
            <a:r>
              <a:rPr lang="pl-PL" sz="2000" dirty="0">
                <a:latin typeface="Arial" panose="020B0604020202020204" pitchFamily="34" charset="0"/>
                <a:cs typeface="Arial" panose="020B0604020202020204" pitchFamily="34" charset="0"/>
              </a:rPr>
              <a:t>4) wprowadzających opakowania;</a:t>
            </a:r>
          </a:p>
          <a:p>
            <a:pPr marL="0" indent="0">
              <a:spcBef>
                <a:spcPts val="0"/>
              </a:spcBef>
              <a:buNone/>
            </a:pPr>
            <a:r>
              <a:rPr lang="pl-PL" sz="2000" dirty="0">
                <a:latin typeface="Arial" panose="020B0604020202020204" pitchFamily="34" charset="0"/>
                <a:cs typeface="Arial" panose="020B0604020202020204" pitchFamily="34" charset="0"/>
              </a:rPr>
              <a:t>5) wprowadzających produkty w opakowaniach.</a:t>
            </a:r>
          </a:p>
          <a:p>
            <a:pPr marL="285750" indent="-285750">
              <a:lnSpc>
                <a:spcPct val="114000"/>
              </a:lnSpc>
              <a:spcBef>
                <a:spcPts val="600"/>
              </a:spcBef>
              <a:spcAft>
                <a:spcPts val="1200"/>
              </a:spcAft>
            </a:pPr>
            <a:endParaRPr lang="pl-PL" sz="2000" dirty="0">
              <a:latin typeface="Arial" panose="020B0604020202020204" pitchFamily="34" charset="0"/>
              <a:cs typeface="Arial" panose="020B0604020202020204" pitchFamily="34" charset="0"/>
            </a:endParaRPr>
          </a:p>
        </p:txBody>
      </p:sp>
      <p:sp>
        <p:nvSpPr>
          <p:cNvPr id="15" name="Symbol zastępczy numeru slajdu 14">
            <a:extLst>
              <a:ext uri="{FF2B5EF4-FFF2-40B4-BE49-F238E27FC236}">
                <a16:creationId xmlns:a16="http://schemas.microsoft.com/office/drawing/2014/main" id="{6133CD01-C3AB-4ABA-8B80-1C2FCFF92DC5}"/>
              </a:ext>
            </a:extLst>
          </p:cNvPr>
          <p:cNvSpPr>
            <a:spLocks noGrp="1"/>
          </p:cNvSpPr>
          <p:nvPr>
            <p:ph type="sldNum" sz="quarter" idx="12"/>
          </p:nvPr>
        </p:nvSpPr>
        <p:spPr/>
        <p:txBody>
          <a:bodyPr/>
          <a:lstStyle/>
          <a:p>
            <a:fld id="{21E9D0E7-205A-4E3C-A6CF-F8F454C50C85}" type="slidenum">
              <a:rPr lang="pl-PL" smtClean="0"/>
              <a:pPr/>
              <a:t>9</a:t>
            </a:fld>
            <a:endParaRPr lang="pl-PL" dirty="0"/>
          </a:p>
        </p:txBody>
      </p:sp>
    </p:spTree>
    <p:extLst>
      <p:ext uri="{BB962C8B-B14F-4D97-AF65-F5344CB8AC3E}">
        <p14:creationId xmlns:p14="http://schemas.microsoft.com/office/powerpoint/2010/main" val="393381933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tena">
      <a:majorFont>
        <a:latin typeface="Segoe UI"/>
        <a:ea typeface=""/>
        <a:cs typeface=""/>
      </a:majorFont>
      <a:minorFont>
        <a:latin typeface="Segoe UI"/>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4356</TotalTime>
  <Words>5734</Words>
  <Application>Microsoft Office PowerPoint</Application>
  <PresentationFormat>Panoramiczny</PresentationFormat>
  <Paragraphs>579</Paragraphs>
  <Slides>60</Slides>
  <Notes>60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60</vt:i4>
      </vt:variant>
    </vt:vector>
  </HeadingPairs>
  <TitlesOfParts>
    <vt:vector size="67" baseType="lpstr">
      <vt:lpstr>Arial</vt:lpstr>
      <vt:lpstr>Calibri</vt:lpstr>
      <vt:lpstr>Open Sans</vt:lpstr>
      <vt:lpstr>Segoe UI</vt:lpstr>
      <vt:lpstr>Times New Roman</vt:lpstr>
      <vt:lpstr>Wingdings</vt:lpstr>
      <vt:lpstr>Motyw pakietu Office</vt:lpstr>
      <vt:lpstr>Szkolenie dotyczące Bazy Danych  o Produktach i Opakowaniach oraz Gospodarce Odpadami oraz obowiązków sprawozdawczych wynikającym  z przepisów prawa</vt:lpstr>
      <vt:lpstr>Prezentacja programu PowerPoint</vt:lpstr>
      <vt:lpstr>Prezentacja programu PowerPoint</vt:lpstr>
      <vt:lpstr>Prezentacja programu PowerPoint</vt:lpstr>
      <vt:lpstr>Prezentacja programu PowerPoint</vt:lpstr>
      <vt:lpstr>   Obowiązki</vt:lpstr>
      <vt:lpstr>   Obowiązki</vt:lpstr>
      <vt:lpstr>Prezentacja programu PowerPoint</vt:lpstr>
      <vt:lpstr>Podstawa prawna </vt:lpstr>
      <vt:lpstr>Co to jest opakowanie?</vt:lpstr>
      <vt:lpstr>Obowiązki przedsiębiorców </vt:lpstr>
      <vt:lpstr>Obowiązki przedsiębiorców </vt:lpstr>
      <vt:lpstr>Obowiązki przedsiębiorców </vt:lpstr>
      <vt:lpstr>Obowiązki przedsiębiorców </vt:lpstr>
      <vt:lpstr>Obowiązki przedsiębiorców </vt:lpstr>
      <vt:lpstr>Obowiązki przedsiębiorców </vt:lpstr>
      <vt:lpstr>Obowiązki przedsiębiorców </vt:lpstr>
      <vt:lpstr>Obowiązki przedsiębiorców </vt:lpstr>
      <vt:lpstr>Pomoc de minimis </vt:lpstr>
      <vt:lpstr>Pomoc de minimis </vt:lpstr>
      <vt:lpstr>Prezentacja programu PowerPoint</vt:lpstr>
      <vt:lpstr>Podstawa prawna</vt:lpstr>
      <vt:lpstr>Kogo i czego dotyczy</vt:lpstr>
      <vt:lpstr>Obowiązki wprowadzającego</vt:lpstr>
      <vt:lpstr>Opłata za brak sieci</vt:lpstr>
      <vt:lpstr>Sprawozdawczość</vt:lpstr>
      <vt:lpstr>Sprawozdawczość</vt:lpstr>
      <vt:lpstr>Prezentacja programu PowerPoint</vt:lpstr>
      <vt:lpstr>Prezentacja programu PowerPoint</vt:lpstr>
      <vt:lpstr>Obowiązki przedsiębiorców </vt:lpstr>
      <vt:lpstr>Obowiązki przedsiębiorców</vt:lpstr>
      <vt:lpstr>Obowiązki przedsiębiorców</vt:lpstr>
      <vt:lpstr>Obowiązki przedsiębiorców</vt:lpstr>
      <vt:lpstr>Obowiązki przedsiębiorców </vt:lpstr>
      <vt:lpstr>Obowiązki przedsiębiorców</vt:lpstr>
      <vt:lpstr>Prezentacja programu PowerPoint</vt:lpstr>
      <vt:lpstr>Podstawa prawna - kogo dotyczy?</vt:lpstr>
      <vt:lpstr>Rodzaje baterii i akumulatorów</vt:lpstr>
      <vt:lpstr>Obowiązki wprowadzającego</vt:lpstr>
      <vt:lpstr>Prezentacja programu PowerPoint</vt:lpstr>
      <vt:lpstr>Obowiązki wprowadzającego</vt:lpstr>
      <vt:lpstr>Sprawozdawczość</vt:lpstr>
      <vt:lpstr>Opłata produktowa</vt:lpstr>
      <vt:lpstr>Opłata produktowa</vt:lpstr>
      <vt:lpstr> POMOC DE MINIMIS </vt:lpstr>
      <vt:lpstr>Prezentacja programu PowerPoint</vt:lpstr>
      <vt:lpstr> Podstawa prawna i kogo dotyczy? </vt:lpstr>
      <vt:lpstr>Co to jest sprzęt i rodzaje sprzętu</vt:lpstr>
      <vt:lpstr>Sprzętem nie jest</vt:lpstr>
      <vt:lpstr>Sprzętem nie jest</vt:lpstr>
      <vt:lpstr>Obowiązki przedsiębiorcy</vt:lpstr>
      <vt:lpstr>Obowiązki przedsiębiorcy</vt:lpstr>
      <vt:lpstr>Obowiązki przedsiębiorcy</vt:lpstr>
      <vt:lpstr>Obowiązki przedsiębiorcy</vt:lpstr>
      <vt:lpstr>Obowiązki przedsiębiorcy</vt:lpstr>
      <vt:lpstr>Obowiązki przedsiębiorcy</vt:lpstr>
      <vt:lpstr>Obowiązki przedsiębiorcy</vt:lpstr>
      <vt:lpstr>Obowiązki przedsiębiorcy</vt:lpstr>
      <vt:lpstr> Pomoc de minimis </vt:lpstr>
      <vt:lpstr>Dziękujmy za uwagę.  W razie pytań proszę o kontakt pod numerem 58 326 84 57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 z elementami dostępności dla ON</dc:title>
  <dc:subject>dostepność we wzorze prezentacji ppt</dc:subject>
  <dc:creator>Anna Bizub-jechna</dc:creator>
  <cp:keywords>szablon prezentacji</cp:keywords>
  <cp:lastModifiedBy>Wołowska Karolina</cp:lastModifiedBy>
  <cp:revision>180</cp:revision>
  <cp:lastPrinted>2023-02-17T07:15:28Z</cp:lastPrinted>
  <dcterms:created xsi:type="dcterms:W3CDTF">2016-05-20T13:17:07Z</dcterms:created>
  <dcterms:modified xsi:type="dcterms:W3CDTF">2023-02-27T12:13:54Z</dcterms:modified>
</cp:coreProperties>
</file>